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6" r:id="rId4"/>
    <p:sldId id="257" r:id="rId5"/>
    <p:sldId id="258" r:id="rId6"/>
    <p:sldId id="277" r:id="rId7"/>
    <p:sldId id="260" r:id="rId8"/>
    <p:sldId id="262" r:id="rId9"/>
    <p:sldId id="261" r:id="rId10"/>
    <p:sldId id="299" r:id="rId11"/>
    <p:sldId id="263" r:id="rId12"/>
    <p:sldId id="264" r:id="rId13"/>
    <p:sldId id="265" r:id="rId14"/>
    <p:sldId id="267" r:id="rId15"/>
    <p:sldId id="266" r:id="rId16"/>
    <p:sldId id="268" r:id="rId17"/>
    <p:sldId id="278" r:id="rId18"/>
    <p:sldId id="293" r:id="rId19"/>
    <p:sldId id="294" r:id="rId20"/>
    <p:sldId id="295" r:id="rId21"/>
    <p:sldId id="296" r:id="rId22"/>
    <p:sldId id="297" r:id="rId23"/>
    <p:sldId id="269" r:id="rId24"/>
    <p:sldId id="270" r:id="rId25"/>
    <p:sldId id="288" r:id="rId26"/>
    <p:sldId id="271" r:id="rId27"/>
    <p:sldId id="289" r:id="rId28"/>
    <p:sldId id="272" r:id="rId29"/>
    <p:sldId id="290" r:id="rId30"/>
    <p:sldId id="273" r:id="rId31"/>
    <p:sldId id="291" r:id="rId32"/>
    <p:sldId id="274" r:id="rId33"/>
    <p:sldId id="292" r:id="rId34"/>
    <p:sldId id="279" r:id="rId35"/>
    <p:sldId id="280" r:id="rId36"/>
    <p:sldId id="298" r:id="rId37"/>
    <p:sldId id="281" r:id="rId38"/>
    <p:sldId id="282" r:id="rId39"/>
    <p:sldId id="283" r:id="rId40"/>
    <p:sldId id="284" r:id="rId41"/>
    <p:sldId id="285" r:id="rId42"/>
    <p:sldId id="286" r:id="rId43"/>
    <p:sldId id="2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274D7-1E57-2852-D1E4-56B23DD173DF}" v="419" dt="2022-01-08T15:38:18.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0" autoAdjust="0"/>
    <p:restoredTop sz="9466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F6EBAC-33C4-4D9D-9F40-ADBEB03004B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EA3D390-473F-4C38-BF26-28543C333778}">
      <dgm:prSet/>
      <dgm:spPr/>
      <dgm:t>
        <a:bodyPr/>
        <a:lstStyle/>
        <a:p>
          <a:r>
            <a:rPr lang="en-US"/>
            <a:t>Android Mobile Device - The mobile platform with internet connection where FSKSM mobile application is to be installed  used by student and lecturer to access services provided.</a:t>
          </a:r>
        </a:p>
      </dgm:t>
    </dgm:pt>
    <dgm:pt modelId="{0B7FA0F2-4FE6-441B-90D7-58DB1B0B7381}" type="parTrans" cxnId="{63651246-167D-47B7-AE22-CD82191725CA}">
      <dgm:prSet/>
      <dgm:spPr/>
      <dgm:t>
        <a:bodyPr/>
        <a:lstStyle/>
        <a:p>
          <a:endParaRPr lang="en-US"/>
        </a:p>
      </dgm:t>
    </dgm:pt>
    <dgm:pt modelId="{79570F8B-9427-44FF-BDA2-FFF07BCC008B}" type="sibTrans" cxnId="{63651246-167D-47B7-AE22-CD82191725CA}">
      <dgm:prSet/>
      <dgm:spPr/>
      <dgm:t>
        <a:bodyPr/>
        <a:lstStyle/>
        <a:p>
          <a:endParaRPr lang="en-US"/>
        </a:p>
      </dgm:t>
    </dgm:pt>
    <dgm:pt modelId="{C9954DA3-6F06-47D1-869F-E60DA387C233}">
      <dgm:prSet/>
      <dgm:spPr/>
      <dgm:t>
        <a:bodyPr/>
        <a:lstStyle/>
        <a:p>
          <a:r>
            <a:rPr lang="en-US"/>
            <a:t>Server Machine - Physical/Virtual machine where Windows Server will be installed.</a:t>
          </a:r>
        </a:p>
      </dgm:t>
    </dgm:pt>
    <dgm:pt modelId="{32C64B81-B42A-454E-84B3-1041C278EE53}" type="parTrans" cxnId="{E2065699-B41C-4290-A41C-5CF44C459F7C}">
      <dgm:prSet/>
      <dgm:spPr/>
      <dgm:t>
        <a:bodyPr/>
        <a:lstStyle/>
        <a:p>
          <a:endParaRPr lang="en-US"/>
        </a:p>
      </dgm:t>
    </dgm:pt>
    <dgm:pt modelId="{3FBDC91A-4751-4484-BE27-68BF66787A08}" type="sibTrans" cxnId="{E2065699-B41C-4290-A41C-5CF44C459F7C}">
      <dgm:prSet/>
      <dgm:spPr/>
      <dgm:t>
        <a:bodyPr/>
        <a:lstStyle/>
        <a:p>
          <a:endParaRPr lang="en-US"/>
        </a:p>
      </dgm:t>
    </dgm:pt>
    <dgm:pt modelId="{6435C252-B9D4-422B-9AB0-1019FC991A15}">
      <dgm:prSet/>
      <dgm:spPr/>
      <dgm:t>
        <a:bodyPr/>
        <a:lstStyle/>
        <a:p>
          <a:r>
            <a:rPr lang="en-US"/>
            <a:t>Client Machine - Desktop computer with browser software and internet connection used by student and lecturer to access FSKSM as Web-based application in desktop environment.</a:t>
          </a:r>
        </a:p>
      </dgm:t>
    </dgm:pt>
    <dgm:pt modelId="{51480385-0B2D-4FA1-A30E-2121C505F24E}" type="parTrans" cxnId="{605DD857-FD6E-4D4C-800D-B735BD3AA4E9}">
      <dgm:prSet/>
      <dgm:spPr/>
      <dgm:t>
        <a:bodyPr/>
        <a:lstStyle/>
        <a:p>
          <a:endParaRPr lang="en-US"/>
        </a:p>
      </dgm:t>
    </dgm:pt>
    <dgm:pt modelId="{49F8225E-DD23-416A-A7A7-9D3969F13D7C}" type="sibTrans" cxnId="{605DD857-FD6E-4D4C-800D-B735BD3AA4E9}">
      <dgm:prSet/>
      <dgm:spPr/>
      <dgm:t>
        <a:bodyPr/>
        <a:lstStyle/>
        <a:p>
          <a:endParaRPr lang="en-US"/>
        </a:p>
      </dgm:t>
    </dgm:pt>
    <dgm:pt modelId="{118BFE69-84BA-4E85-A968-229E7A59A5D0}" type="pres">
      <dgm:prSet presAssocID="{ECF6EBAC-33C4-4D9D-9F40-ADBEB03004B4}" presName="root" presStyleCnt="0">
        <dgm:presLayoutVars>
          <dgm:dir/>
          <dgm:resizeHandles val="exact"/>
        </dgm:presLayoutVars>
      </dgm:prSet>
      <dgm:spPr/>
    </dgm:pt>
    <dgm:pt modelId="{4356DF28-B1F9-429F-90D2-FD634A229482}" type="pres">
      <dgm:prSet presAssocID="{6EA3D390-473F-4C38-BF26-28543C333778}" presName="compNode" presStyleCnt="0"/>
      <dgm:spPr/>
    </dgm:pt>
    <dgm:pt modelId="{5C3D5F5A-141F-4160-A688-F05FFBB7C277}" type="pres">
      <dgm:prSet presAssocID="{6EA3D390-473F-4C38-BF26-28543C333778}" presName="bgRect" presStyleLbl="bgShp" presStyleIdx="0" presStyleCnt="3"/>
      <dgm:spPr/>
    </dgm:pt>
    <dgm:pt modelId="{F834E357-6CD2-4E44-9ED2-5718EFB2BF74}" type="pres">
      <dgm:prSet presAssocID="{6EA3D390-473F-4C38-BF26-28543C3337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0746041C-192D-49C8-9101-A6DA29CC1C51}" type="pres">
      <dgm:prSet presAssocID="{6EA3D390-473F-4C38-BF26-28543C333778}" presName="spaceRect" presStyleCnt="0"/>
      <dgm:spPr/>
    </dgm:pt>
    <dgm:pt modelId="{7A1A74D1-65AA-4479-9810-091878B062C6}" type="pres">
      <dgm:prSet presAssocID="{6EA3D390-473F-4C38-BF26-28543C333778}" presName="parTx" presStyleLbl="revTx" presStyleIdx="0" presStyleCnt="3">
        <dgm:presLayoutVars>
          <dgm:chMax val="0"/>
          <dgm:chPref val="0"/>
        </dgm:presLayoutVars>
      </dgm:prSet>
      <dgm:spPr/>
    </dgm:pt>
    <dgm:pt modelId="{0359CD27-CF75-4B88-8653-B7B93BB80B3F}" type="pres">
      <dgm:prSet presAssocID="{79570F8B-9427-44FF-BDA2-FFF07BCC008B}" presName="sibTrans" presStyleCnt="0"/>
      <dgm:spPr/>
    </dgm:pt>
    <dgm:pt modelId="{984DA2F6-A6F3-44DF-A3ED-6F5468BEE733}" type="pres">
      <dgm:prSet presAssocID="{C9954DA3-6F06-47D1-869F-E60DA387C233}" presName="compNode" presStyleCnt="0"/>
      <dgm:spPr/>
    </dgm:pt>
    <dgm:pt modelId="{B21D9F4B-4F86-4FC3-BA08-9F0050FCFD53}" type="pres">
      <dgm:prSet presAssocID="{C9954DA3-6F06-47D1-869F-E60DA387C233}" presName="bgRect" presStyleLbl="bgShp" presStyleIdx="1" presStyleCnt="3"/>
      <dgm:spPr/>
    </dgm:pt>
    <dgm:pt modelId="{7C187C86-6F16-44A7-B0C7-42B53A47B33D}" type="pres">
      <dgm:prSet presAssocID="{C9954DA3-6F06-47D1-869F-E60DA387C2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33AA869D-332B-44EA-9FFD-4F0484E1347F}" type="pres">
      <dgm:prSet presAssocID="{C9954DA3-6F06-47D1-869F-E60DA387C233}" presName="spaceRect" presStyleCnt="0"/>
      <dgm:spPr/>
    </dgm:pt>
    <dgm:pt modelId="{253DDFB1-48D7-4B67-A848-73651FF0C3E5}" type="pres">
      <dgm:prSet presAssocID="{C9954DA3-6F06-47D1-869F-E60DA387C233}" presName="parTx" presStyleLbl="revTx" presStyleIdx="1" presStyleCnt="3">
        <dgm:presLayoutVars>
          <dgm:chMax val="0"/>
          <dgm:chPref val="0"/>
        </dgm:presLayoutVars>
      </dgm:prSet>
      <dgm:spPr/>
    </dgm:pt>
    <dgm:pt modelId="{60E6E8D2-6870-4E0D-A4EC-69F9D8601F4B}" type="pres">
      <dgm:prSet presAssocID="{3FBDC91A-4751-4484-BE27-68BF66787A08}" presName="sibTrans" presStyleCnt="0"/>
      <dgm:spPr/>
    </dgm:pt>
    <dgm:pt modelId="{A7C60FBF-C6DE-42DB-8140-1AB97277D6E8}" type="pres">
      <dgm:prSet presAssocID="{6435C252-B9D4-422B-9AB0-1019FC991A15}" presName="compNode" presStyleCnt="0"/>
      <dgm:spPr/>
    </dgm:pt>
    <dgm:pt modelId="{18D0CE4C-6162-4907-ABAC-150EFA92E76B}" type="pres">
      <dgm:prSet presAssocID="{6435C252-B9D4-422B-9AB0-1019FC991A15}" presName="bgRect" presStyleLbl="bgShp" presStyleIdx="2" presStyleCnt="3"/>
      <dgm:spPr/>
    </dgm:pt>
    <dgm:pt modelId="{9811C01C-4E51-4061-9FD9-8EA836891503}" type="pres">
      <dgm:prSet presAssocID="{6435C252-B9D4-422B-9AB0-1019FC991A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6C13CAB7-67B8-4E79-B70E-08E8E8A4415F}" type="pres">
      <dgm:prSet presAssocID="{6435C252-B9D4-422B-9AB0-1019FC991A15}" presName="spaceRect" presStyleCnt="0"/>
      <dgm:spPr/>
    </dgm:pt>
    <dgm:pt modelId="{7FC1C2F0-4095-47FA-861C-ABA72C7FD0CF}" type="pres">
      <dgm:prSet presAssocID="{6435C252-B9D4-422B-9AB0-1019FC991A15}" presName="parTx" presStyleLbl="revTx" presStyleIdx="2" presStyleCnt="3">
        <dgm:presLayoutVars>
          <dgm:chMax val="0"/>
          <dgm:chPref val="0"/>
        </dgm:presLayoutVars>
      </dgm:prSet>
      <dgm:spPr/>
    </dgm:pt>
  </dgm:ptLst>
  <dgm:cxnLst>
    <dgm:cxn modelId="{33F67136-6294-4C87-B7D1-759CF2DAE72C}" type="presOf" srcId="{6EA3D390-473F-4C38-BF26-28543C333778}" destId="{7A1A74D1-65AA-4479-9810-091878B062C6}" srcOrd="0" destOrd="0" presId="urn:microsoft.com/office/officeart/2018/2/layout/IconVerticalSolidList"/>
    <dgm:cxn modelId="{CCC81838-703E-49F8-B17D-5CD2F9AB71C9}" type="presOf" srcId="{C9954DA3-6F06-47D1-869F-E60DA387C233}" destId="{253DDFB1-48D7-4B67-A848-73651FF0C3E5}" srcOrd="0" destOrd="0" presId="urn:microsoft.com/office/officeart/2018/2/layout/IconVerticalSolidList"/>
    <dgm:cxn modelId="{63651246-167D-47B7-AE22-CD82191725CA}" srcId="{ECF6EBAC-33C4-4D9D-9F40-ADBEB03004B4}" destId="{6EA3D390-473F-4C38-BF26-28543C333778}" srcOrd="0" destOrd="0" parTransId="{0B7FA0F2-4FE6-441B-90D7-58DB1B0B7381}" sibTransId="{79570F8B-9427-44FF-BDA2-FFF07BCC008B}"/>
    <dgm:cxn modelId="{605DD857-FD6E-4D4C-800D-B735BD3AA4E9}" srcId="{ECF6EBAC-33C4-4D9D-9F40-ADBEB03004B4}" destId="{6435C252-B9D4-422B-9AB0-1019FC991A15}" srcOrd="2" destOrd="0" parTransId="{51480385-0B2D-4FA1-A30E-2121C505F24E}" sibTransId="{49F8225E-DD23-416A-A7A7-9D3969F13D7C}"/>
    <dgm:cxn modelId="{71DCE679-07B5-42AA-9A74-5AD7C5ACD12B}" type="presOf" srcId="{ECF6EBAC-33C4-4D9D-9F40-ADBEB03004B4}" destId="{118BFE69-84BA-4E85-A968-229E7A59A5D0}" srcOrd="0" destOrd="0" presId="urn:microsoft.com/office/officeart/2018/2/layout/IconVerticalSolidList"/>
    <dgm:cxn modelId="{E2065699-B41C-4290-A41C-5CF44C459F7C}" srcId="{ECF6EBAC-33C4-4D9D-9F40-ADBEB03004B4}" destId="{C9954DA3-6F06-47D1-869F-E60DA387C233}" srcOrd="1" destOrd="0" parTransId="{32C64B81-B42A-454E-84B3-1041C278EE53}" sibTransId="{3FBDC91A-4751-4484-BE27-68BF66787A08}"/>
    <dgm:cxn modelId="{DD7EFAD9-35DA-4519-ADA4-261ABC9BF36C}" type="presOf" srcId="{6435C252-B9D4-422B-9AB0-1019FC991A15}" destId="{7FC1C2F0-4095-47FA-861C-ABA72C7FD0CF}" srcOrd="0" destOrd="0" presId="urn:microsoft.com/office/officeart/2018/2/layout/IconVerticalSolidList"/>
    <dgm:cxn modelId="{2E1C1079-9B5E-4579-A8B9-52042286CFB9}" type="presParOf" srcId="{118BFE69-84BA-4E85-A968-229E7A59A5D0}" destId="{4356DF28-B1F9-429F-90D2-FD634A229482}" srcOrd="0" destOrd="0" presId="urn:microsoft.com/office/officeart/2018/2/layout/IconVerticalSolidList"/>
    <dgm:cxn modelId="{BD62F8BB-6DAB-435D-A37D-A253E45726EC}" type="presParOf" srcId="{4356DF28-B1F9-429F-90D2-FD634A229482}" destId="{5C3D5F5A-141F-4160-A688-F05FFBB7C277}" srcOrd="0" destOrd="0" presId="urn:microsoft.com/office/officeart/2018/2/layout/IconVerticalSolidList"/>
    <dgm:cxn modelId="{2CCFE3C5-D88B-4540-A84B-C33C07E45B17}" type="presParOf" srcId="{4356DF28-B1F9-429F-90D2-FD634A229482}" destId="{F834E357-6CD2-4E44-9ED2-5718EFB2BF74}" srcOrd="1" destOrd="0" presId="urn:microsoft.com/office/officeart/2018/2/layout/IconVerticalSolidList"/>
    <dgm:cxn modelId="{A5D52811-71E3-47AF-8EF6-A168B57398F8}" type="presParOf" srcId="{4356DF28-B1F9-429F-90D2-FD634A229482}" destId="{0746041C-192D-49C8-9101-A6DA29CC1C51}" srcOrd="2" destOrd="0" presId="urn:microsoft.com/office/officeart/2018/2/layout/IconVerticalSolidList"/>
    <dgm:cxn modelId="{829853D5-9534-4DC9-AFF2-49816EA92673}" type="presParOf" srcId="{4356DF28-B1F9-429F-90D2-FD634A229482}" destId="{7A1A74D1-65AA-4479-9810-091878B062C6}" srcOrd="3" destOrd="0" presId="urn:microsoft.com/office/officeart/2018/2/layout/IconVerticalSolidList"/>
    <dgm:cxn modelId="{962AE522-B573-4E3A-8628-02466CE0AECE}" type="presParOf" srcId="{118BFE69-84BA-4E85-A968-229E7A59A5D0}" destId="{0359CD27-CF75-4B88-8653-B7B93BB80B3F}" srcOrd="1" destOrd="0" presId="urn:microsoft.com/office/officeart/2018/2/layout/IconVerticalSolidList"/>
    <dgm:cxn modelId="{36C0F544-E7BB-44FA-9505-9C5AEDB5A26A}" type="presParOf" srcId="{118BFE69-84BA-4E85-A968-229E7A59A5D0}" destId="{984DA2F6-A6F3-44DF-A3ED-6F5468BEE733}" srcOrd="2" destOrd="0" presId="urn:microsoft.com/office/officeart/2018/2/layout/IconVerticalSolidList"/>
    <dgm:cxn modelId="{A04827E7-E582-42E9-AA5B-17A746D82007}" type="presParOf" srcId="{984DA2F6-A6F3-44DF-A3ED-6F5468BEE733}" destId="{B21D9F4B-4F86-4FC3-BA08-9F0050FCFD53}" srcOrd="0" destOrd="0" presId="urn:microsoft.com/office/officeart/2018/2/layout/IconVerticalSolidList"/>
    <dgm:cxn modelId="{3CF20B88-4CCB-4E24-92C1-7769E5AED783}" type="presParOf" srcId="{984DA2F6-A6F3-44DF-A3ED-6F5468BEE733}" destId="{7C187C86-6F16-44A7-B0C7-42B53A47B33D}" srcOrd="1" destOrd="0" presId="urn:microsoft.com/office/officeart/2018/2/layout/IconVerticalSolidList"/>
    <dgm:cxn modelId="{711C03C7-24E2-42E6-BCE3-22D5F4EE6AAA}" type="presParOf" srcId="{984DA2F6-A6F3-44DF-A3ED-6F5468BEE733}" destId="{33AA869D-332B-44EA-9FFD-4F0484E1347F}" srcOrd="2" destOrd="0" presId="urn:microsoft.com/office/officeart/2018/2/layout/IconVerticalSolidList"/>
    <dgm:cxn modelId="{1FD883C2-1C88-4A45-91DB-1D013C1E46FE}" type="presParOf" srcId="{984DA2F6-A6F3-44DF-A3ED-6F5468BEE733}" destId="{253DDFB1-48D7-4B67-A848-73651FF0C3E5}" srcOrd="3" destOrd="0" presId="urn:microsoft.com/office/officeart/2018/2/layout/IconVerticalSolidList"/>
    <dgm:cxn modelId="{0E8CDF87-BFA0-4C48-A1BA-059831A0563D}" type="presParOf" srcId="{118BFE69-84BA-4E85-A968-229E7A59A5D0}" destId="{60E6E8D2-6870-4E0D-A4EC-69F9D8601F4B}" srcOrd="3" destOrd="0" presId="urn:microsoft.com/office/officeart/2018/2/layout/IconVerticalSolidList"/>
    <dgm:cxn modelId="{0D6B09AB-B443-474B-8A8E-2F4BE841E784}" type="presParOf" srcId="{118BFE69-84BA-4E85-A968-229E7A59A5D0}" destId="{A7C60FBF-C6DE-42DB-8140-1AB97277D6E8}" srcOrd="4" destOrd="0" presId="urn:microsoft.com/office/officeart/2018/2/layout/IconVerticalSolidList"/>
    <dgm:cxn modelId="{BD026C84-8E77-42ED-ABEF-D18493D9CAB5}" type="presParOf" srcId="{A7C60FBF-C6DE-42DB-8140-1AB97277D6E8}" destId="{18D0CE4C-6162-4907-ABAC-150EFA92E76B}" srcOrd="0" destOrd="0" presId="urn:microsoft.com/office/officeart/2018/2/layout/IconVerticalSolidList"/>
    <dgm:cxn modelId="{E1E05C64-D9E3-44FB-81D0-403544E3176D}" type="presParOf" srcId="{A7C60FBF-C6DE-42DB-8140-1AB97277D6E8}" destId="{9811C01C-4E51-4061-9FD9-8EA836891503}" srcOrd="1" destOrd="0" presId="urn:microsoft.com/office/officeart/2018/2/layout/IconVerticalSolidList"/>
    <dgm:cxn modelId="{806002A7-D571-4DA5-971F-8DC683E1368A}" type="presParOf" srcId="{A7C60FBF-C6DE-42DB-8140-1AB97277D6E8}" destId="{6C13CAB7-67B8-4E79-B70E-08E8E8A4415F}" srcOrd="2" destOrd="0" presId="urn:microsoft.com/office/officeart/2018/2/layout/IconVerticalSolidList"/>
    <dgm:cxn modelId="{D446098E-B7F9-414F-B707-D1A899545D90}" type="presParOf" srcId="{A7C60FBF-C6DE-42DB-8140-1AB97277D6E8}" destId="{7FC1C2F0-4095-47FA-861C-ABA72C7FD0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97080-9F63-4BCA-9430-EFDB3C4DA5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D87010A-C323-48C6-93E8-173B9C9CFA09}">
      <dgm:prSet/>
      <dgm:spPr/>
      <dgm:t>
        <a:bodyPr/>
        <a:lstStyle/>
        <a:p>
          <a:r>
            <a:rPr lang="en-MY"/>
            <a:t>Java Development Kit (JDK) - Provides Java language environment for mobile application development and Java compiler to integrate and build Java-based modules of Android system.</a:t>
          </a:r>
          <a:endParaRPr lang="en-US"/>
        </a:p>
      </dgm:t>
    </dgm:pt>
    <dgm:pt modelId="{8F1755B2-3289-4D7B-BD8D-034B3369A71B}" type="parTrans" cxnId="{F7875489-DCEE-43C7-B144-97B329FDD3BC}">
      <dgm:prSet/>
      <dgm:spPr/>
      <dgm:t>
        <a:bodyPr/>
        <a:lstStyle/>
        <a:p>
          <a:endParaRPr lang="en-US"/>
        </a:p>
      </dgm:t>
    </dgm:pt>
    <dgm:pt modelId="{A37783D1-6D37-4E41-9FD8-D02D7016BD0D}" type="sibTrans" cxnId="{F7875489-DCEE-43C7-B144-97B329FDD3BC}">
      <dgm:prSet/>
      <dgm:spPr/>
      <dgm:t>
        <a:bodyPr/>
        <a:lstStyle/>
        <a:p>
          <a:endParaRPr lang="en-US"/>
        </a:p>
      </dgm:t>
    </dgm:pt>
    <dgm:pt modelId="{A7966F0E-F80E-40B4-8A35-646EA4F47AE2}">
      <dgm:prSet/>
      <dgm:spPr/>
      <dgm:t>
        <a:bodyPr/>
        <a:lstStyle/>
        <a:p>
          <a:r>
            <a:rPr lang="en-US"/>
            <a:t>Android SDK - Java-based libraries that provide APIs to control Android mobile device.</a:t>
          </a:r>
        </a:p>
      </dgm:t>
    </dgm:pt>
    <dgm:pt modelId="{9523E8AE-BBF8-4E7F-9D32-40417D3A8220}" type="parTrans" cxnId="{E788D38B-9F6B-4126-A62D-4DE575A60C3C}">
      <dgm:prSet/>
      <dgm:spPr/>
      <dgm:t>
        <a:bodyPr/>
        <a:lstStyle/>
        <a:p>
          <a:endParaRPr lang="en-US"/>
        </a:p>
      </dgm:t>
    </dgm:pt>
    <dgm:pt modelId="{900C349C-4E37-4A9B-8F14-EF724CBAF53F}" type="sibTrans" cxnId="{E788D38B-9F6B-4126-A62D-4DE575A60C3C}">
      <dgm:prSet/>
      <dgm:spPr/>
      <dgm:t>
        <a:bodyPr/>
        <a:lstStyle/>
        <a:p>
          <a:endParaRPr lang="en-US"/>
        </a:p>
      </dgm:t>
    </dgm:pt>
    <dgm:pt modelId="{0B2A3EA2-A8CE-4976-BFCF-B7BAA4798E83}">
      <dgm:prSet/>
      <dgm:spPr/>
      <dgm:t>
        <a:bodyPr/>
        <a:lstStyle/>
        <a:p>
          <a:r>
            <a:rPr lang="en-US"/>
            <a:t>MySQL Database Server - Open-source relational database management system to organize application data</a:t>
          </a:r>
        </a:p>
      </dgm:t>
    </dgm:pt>
    <dgm:pt modelId="{DFDACDBC-617E-4317-BE54-37FC5DE5323D}" type="parTrans" cxnId="{5BB91E54-F526-41AC-AE18-FBA824ECCA25}">
      <dgm:prSet/>
      <dgm:spPr/>
      <dgm:t>
        <a:bodyPr/>
        <a:lstStyle/>
        <a:p>
          <a:endParaRPr lang="en-US"/>
        </a:p>
      </dgm:t>
    </dgm:pt>
    <dgm:pt modelId="{015F11D0-9209-4420-AB00-C5303A7FA23C}" type="sibTrans" cxnId="{5BB91E54-F526-41AC-AE18-FBA824ECCA25}">
      <dgm:prSet/>
      <dgm:spPr/>
      <dgm:t>
        <a:bodyPr/>
        <a:lstStyle/>
        <a:p>
          <a:endParaRPr lang="en-US"/>
        </a:p>
      </dgm:t>
    </dgm:pt>
    <dgm:pt modelId="{2429449E-0260-45FA-A004-19F740DC752C}">
      <dgm:prSet/>
      <dgm:spPr/>
      <dgm:t>
        <a:bodyPr/>
        <a:lstStyle/>
        <a:p>
          <a:r>
            <a:rPr lang="en-US"/>
            <a:t>Apache Web Server - Open-source Web server software to host MOBAC content and server-side logic</a:t>
          </a:r>
        </a:p>
      </dgm:t>
    </dgm:pt>
    <dgm:pt modelId="{5034C1C9-D9D0-417F-B271-4992EA6C6F98}" type="parTrans" cxnId="{27A60BA9-1B4D-4499-8280-B5592BF5FEE5}">
      <dgm:prSet/>
      <dgm:spPr/>
      <dgm:t>
        <a:bodyPr/>
        <a:lstStyle/>
        <a:p>
          <a:endParaRPr lang="en-US"/>
        </a:p>
      </dgm:t>
    </dgm:pt>
    <dgm:pt modelId="{1E360074-1504-4AE3-87FA-C97AFB668F5C}" type="sibTrans" cxnId="{27A60BA9-1B4D-4499-8280-B5592BF5FEE5}">
      <dgm:prSet/>
      <dgm:spPr/>
      <dgm:t>
        <a:bodyPr/>
        <a:lstStyle/>
        <a:p>
          <a:endParaRPr lang="en-US"/>
        </a:p>
      </dgm:t>
    </dgm:pt>
    <dgm:pt modelId="{AD11ED2A-FDA8-4FDF-B92B-7C89EB62A800}" type="pres">
      <dgm:prSet presAssocID="{EA697080-9F63-4BCA-9430-EFDB3C4DA553}" presName="root" presStyleCnt="0">
        <dgm:presLayoutVars>
          <dgm:dir/>
          <dgm:resizeHandles val="exact"/>
        </dgm:presLayoutVars>
      </dgm:prSet>
      <dgm:spPr/>
    </dgm:pt>
    <dgm:pt modelId="{D331B7F5-78BE-4487-A483-14B13479AD3C}" type="pres">
      <dgm:prSet presAssocID="{DD87010A-C323-48C6-93E8-173B9C9CFA09}" presName="compNode" presStyleCnt="0"/>
      <dgm:spPr/>
    </dgm:pt>
    <dgm:pt modelId="{D630FDB1-1239-4B2B-8E20-1D461D904CC0}" type="pres">
      <dgm:prSet presAssocID="{DD87010A-C323-48C6-93E8-173B9C9CFA09}" presName="bgRect" presStyleLbl="bgShp" presStyleIdx="0" presStyleCnt="4"/>
      <dgm:spPr/>
    </dgm:pt>
    <dgm:pt modelId="{4E112F3A-28F1-4F81-9868-C7436074198E}" type="pres">
      <dgm:prSet presAssocID="{DD87010A-C323-48C6-93E8-173B9C9CFA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3A26FF8-1609-43F7-AA65-DBF57895DBBC}" type="pres">
      <dgm:prSet presAssocID="{DD87010A-C323-48C6-93E8-173B9C9CFA09}" presName="spaceRect" presStyleCnt="0"/>
      <dgm:spPr/>
    </dgm:pt>
    <dgm:pt modelId="{7EECD748-BF03-4313-9029-CDB4DFC5C7CE}" type="pres">
      <dgm:prSet presAssocID="{DD87010A-C323-48C6-93E8-173B9C9CFA09}" presName="parTx" presStyleLbl="revTx" presStyleIdx="0" presStyleCnt="4">
        <dgm:presLayoutVars>
          <dgm:chMax val="0"/>
          <dgm:chPref val="0"/>
        </dgm:presLayoutVars>
      </dgm:prSet>
      <dgm:spPr/>
    </dgm:pt>
    <dgm:pt modelId="{45E33653-74B9-4F72-A381-D89BFEF3FAA9}" type="pres">
      <dgm:prSet presAssocID="{A37783D1-6D37-4E41-9FD8-D02D7016BD0D}" presName="sibTrans" presStyleCnt="0"/>
      <dgm:spPr/>
    </dgm:pt>
    <dgm:pt modelId="{6FBCB224-1E97-49A8-9F3A-EFDA7908429A}" type="pres">
      <dgm:prSet presAssocID="{A7966F0E-F80E-40B4-8A35-646EA4F47AE2}" presName="compNode" presStyleCnt="0"/>
      <dgm:spPr/>
    </dgm:pt>
    <dgm:pt modelId="{C087EF77-7311-422B-9D0D-8AA99309750A}" type="pres">
      <dgm:prSet presAssocID="{A7966F0E-F80E-40B4-8A35-646EA4F47AE2}" presName="bgRect" presStyleLbl="bgShp" presStyleIdx="1" presStyleCnt="4"/>
      <dgm:spPr/>
    </dgm:pt>
    <dgm:pt modelId="{0602B199-A9A6-4886-AE0A-660C265C8A76}" type="pres">
      <dgm:prSet presAssocID="{A7966F0E-F80E-40B4-8A35-646EA4F47A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1F59A559-E71E-47CD-B775-40371970F1B5}" type="pres">
      <dgm:prSet presAssocID="{A7966F0E-F80E-40B4-8A35-646EA4F47AE2}" presName="spaceRect" presStyleCnt="0"/>
      <dgm:spPr/>
    </dgm:pt>
    <dgm:pt modelId="{9B03B8D8-EEC7-4EE9-AE1A-E6CE6B6B20E7}" type="pres">
      <dgm:prSet presAssocID="{A7966F0E-F80E-40B4-8A35-646EA4F47AE2}" presName="parTx" presStyleLbl="revTx" presStyleIdx="1" presStyleCnt="4">
        <dgm:presLayoutVars>
          <dgm:chMax val="0"/>
          <dgm:chPref val="0"/>
        </dgm:presLayoutVars>
      </dgm:prSet>
      <dgm:spPr/>
    </dgm:pt>
    <dgm:pt modelId="{29FF8880-3757-4799-8A73-F64E9A32B008}" type="pres">
      <dgm:prSet presAssocID="{900C349C-4E37-4A9B-8F14-EF724CBAF53F}" presName="sibTrans" presStyleCnt="0"/>
      <dgm:spPr/>
    </dgm:pt>
    <dgm:pt modelId="{59E3E7C2-26FC-4A31-BDE8-777F2520D02A}" type="pres">
      <dgm:prSet presAssocID="{0B2A3EA2-A8CE-4976-BFCF-B7BAA4798E83}" presName="compNode" presStyleCnt="0"/>
      <dgm:spPr/>
    </dgm:pt>
    <dgm:pt modelId="{BAEC42AD-5F8B-4456-AD86-8E18EC340042}" type="pres">
      <dgm:prSet presAssocID="{0B2A3EA2-A8CE-4976-BFCF-B7BAA4798E83}" presName="bgRect" presStyleLbl="bgShp" presStyleIdx="2" presStyleCnt="4"/>
      <dgm:spPr/>
    </dgm:pt>
    <dgm:pt modelId="{39C69991-5B9F-4F32-8649-8E7FD9BCC5EE}" type="pres">
      <dgm:prSet presAssocID="{0B2A3EA2-A8CE-4976-BFCF-B7BAA4798E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9474B39-5F10-420B-842E-E26FC39EBD6A}" type="pres">
      <dgm:prSet presAssocID="{0B2A3EA2-A8CE-4976-BFCF-B7BAA4798E83}" presName="spaceRect" presStyleCnt="0"/>
      <dgm:spPr/>
    </dgm:pt>
    <dgm:pt modelId="{490F2F5E-B0F5-461F-951D-8D653B5B7190}" type="pres">
      <dgm:prSet presAssocID="{0B2A3EA2-A8CE-4976-BFCF-B7BAA4798E83}" presName="parTx" presStyleLbl="revTx" presStyleIdx="2" presStyleCnt="4">
        <dgm:presLayoutVars>
          <dgm:chMax val="0"/>
          <dgm:chPref val="0"/>
        </dgm:presLayoutVars>
      </dgm:prSet>
      <dgm:spPr/>
    </dgm:pt>
    <dgm:pt modelId="{63823232-CC5D-4979-BEDE-158BC5A1F159}" type="pres">
      <dgm:prSet presAssocID="{015F11D0-9209-4420-AB00-C5303A7FA23C}" presName="sibTrans" presStyleCnt="0"/>
      <dgm:spPr/>
    </dgm:pt>
    <dgm:pt modelId="{A0DA0AD3-E201-4708-8568-71E1C7632DBF}" type="pres">
      <dgm:prSet presAssocID="{2429449E-0260-45FA-A004-19F740DC752C}" presName="compNode" presStyleCnt="0"/>
      <dgm:spPr/>
    </dgm:pt>
    <dgm:pt modelId="{072410F6-3F6F-4D8B-95ED-FC5DF83CC649}" type="pres">
      <dgm:prSet presAssocID="{2429449E-0260-45FA-A004-19F740DC752C}" presName="bgRect" presStyleLbl="bgShp" presStyleIdx="3" presStyleCnt="4"/>
      <dgm:spPr/>
    </dgm:pt>
    <dgm:pt modelId="{7CCE0B2B-04BE-4E4D-B488-5F59A3570DEB}" type="pres">
      <dgm:prSet presAssocID="{2429449E-0260-45FA-A004-19F740DC75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78398C5F-9FF2-49CD-8C50-2FB2B41135BE}" type="pres">
      <dgm:prSet presAssocID="{2429449E-0260-45FA-A004-19F740DC752C}" presName="spaceRect" presStyleCnt="0"/>
      <dgm:spPr/>
    </dgm:pt>
    <dgm:pt modelId="{D2FB2521-19DD-4D17-834C-4656688B5543}" type="pres">
      <dgm:prSet presAssocID="{2429449E-0260-45FA-A004-19F740DC752C}" presName="parTx" presStyleLbl="revTx" presStyleIdx="3" presStyleCnt="4">
        <dgm:presLayoutVars>
          <dgm:chMax val="0"/>
          <dgm:chPref val="0"/>
        </dgm:presLayoutVars>
      </dgm:prSet>
      <dgm:spPr/>
    </dgm:pt>
  </dgm:ptLst>
  <dgm:cxnLst>
    <dgm:cxn modelId="{E8E8940E-9F26-404E-B7A0-E28F22394EED}" type="presOf" srcId="{2429449E-0260-45FA-A004-19F740DC752C}" destId="{D2FB2521-19DD-4D17-834C-4656688B5543}" srcOrd="0" destOrd="0" presId="urn:microsoft.com/office/officeart/2018/2/layout/IconVerticalSolidList"/>
    <dgm:cxn modelId="{98033C1C-D99A-4293-A617-FE89238291EB}" type="presOf" srcId="{0B2A3EA2-A8CE-4976-BFCF-B7BAA4798E83}" destId="{490F2F5E-B0F5-461F-951D-8D653B5B7190}" srcOrd="0" destOrd="0" presId="urn:microsoft.com/office/officeart/2018/2/layout/IconVerticalSolidList"/>
    <dgm:cxn modelId="{1CF1D731-E644-4A5C-ABAE-553D1ED94628}" type="presOf" srcId="{EA697080-9F63-4BCA-9430-EFDB3C4DA553}" destId="{AD11ED2A-FDA8-4FDF-B92B-7C89EB62A800}" srcOrd="0" destOrd="0" presId="urn:microsoft.com/office/officeart/2018/2/layout/IconVerticalSolidList"/>
    <dgm:cxn modelId="{0C61053C-19A1-4ADA-AE6E-1ADE1F832A3F}" type="presOf" srcId="{DD87010A-C323-48C6-93E8-173B9C9CFA09}" destId="{7EECD748-BF03-4313-9029-CDB4DFC5C7CE}" srcOrd="0" destOrd="0" presId="urn:microsoft.com/office/officeart/2018/2/layout/IconVerticalSolidList"/>
    <dgm:cxn modelId="{5BB91E54-F526-41AC-AE18-FBA824ECCA25}" srcId="{EA697080-9F63-4BCA-9430-EFDB3C4DA553}" destId="{0B2A3EA2-A8CE-4976-BFCF-B7BAA4798E83}" srcOrd="2" destOrd="0" parTransId="{DFDACDBC-617E-4317-BE54-37FC5DE5323D}" sibTransId="{015F11D0-9209-4420-AB00-C5303A7FA23C}"/>
    <dgm:cxn modelId="{F7875489-DCEE-43C7-B144-97B329FDD3BC}" srcId="{EA697080-9F63-4BCA-9430-EFDB3C4DA553}" destId="{DD87010A-C323-48C6-93E8-173B9C9CFA09}" srcOrd="0" destOrd="0" parTransId="{8F1755B2-3289-4D7B-BD8D-034B3369A71B}" sibTransId="{A37783D1-6D37-4E41-9FD8-D02D7016BD0D}"/>
    <dgm:cxn modelId="{E788D38B-9F6B-4126-A62D-4DE575A60C3C}" srcId="{EA697080-9F63-4BCA-9430-EFDB3C4DA553}" destId="{A7966F0E-F80E-40B4-8A35-646EA4F47AE2}" srcOrd="1" destOrd="0" parTransId="{9523E8AE-BBF8-4E7F-9D32-40417D3A8220}" sibTransId="{900C349C-4E37-4A9B-8F14-EF724CBAF53F}"/>
    <dgm:cxn modelId="{27A60BA9-1B4D-4499-8280-B5592BF5FEE5}" srcId="{EA697080-9F63-4BCA-9430-EFDB3C4DA553}" destId="{2429449E-0260-45FA-A004-19F740DC752C}" srcOrd="3" destOrd="0" parTransId="{5034C1C9-D9D0-417F-B271-4992EA6C6F98}" sibTransId="{1E360074-1504-4AE3-87FA-C97AFB668F5C}"/>
    <dgm:cxn modelId="{2335EEC6-CD05-4E1B-AA45-FEBE4F1ADBDE}" type="presOf" srcId="{A7966F0E-F80E-40B4-8A35-646EA4F47AE2}" destId="{9B03B8D8-EEC7-4EE9-AE1A-E6CE6B6B20E7}" srcOrd="0" destOrd="0" presId="urn:microsoft.com/office/officeart/2018/2/layout/IconVerticalSolidList"/>
    <dgm:cxn modelId="{66D6506B-13FF-4A67-9EF4-E17C551893B3}" type="presParOf" srcId="{AD11ED2A-FDA8-4FDF-B92B-7C89EB62A800}" destId="{D331B7F5-78BE-4487-A483-14B13479AD3C}" srcOrd="0" destOrd="0" presId="urn:microsoft.com/office/officeart/2018/2/layout/IconVerticalSolidList"/>
    <dgm:cxn modelId="{7E8AF477-550C-4386-BBFB-87150853B3EA}" type="presParOf" srcId="{D331B7F5-78BE-4487-A483-14B13479AD3C}" destId="{D630FDB1-1239-4B2B-8E20-1D461D904CC0}" srcOrd="0" destOrd="0" presId="urn:microsoft.com/office/officeart/2018/2/layout/IconVerticalSolidList"/>
    <dgm:cxn modelId="{8BDD1ADD-F0D1-4AEF-851E-04FDA939B279}" type="presParOf" srcId="{D331B7F5-78BE-4487-A483-14B13479AD3C}" destId="{4E112F3A-28F1-4F81-9868-C7436074198E}" srcOrd="1" destOrd="0" presId="urn:microsoft.com/office/officeart/2018/2/layout/IconVerticalSolidList"/>
    <dgm:cxn modelId="{F3AC5F42-E78F-44B6-8DD3-D3DD8B72BBA3}" type="presParOf" srcId="{D331B7F5-78BE-4487-A483-14B13479AD3C}" destId="{D3A26FF8-1609-43F7-AA65-DBF57895DBBC}" srcOrd="2" destOrd="0" presId="urn:microsoft.com/office/officeart/2018/2/layout/IconVerticalSolidList"/>
    <dgm:cxn modelId="{45A7369E-A76F-4724-AA1D-5A8F4A40B5D6}" type="presParOf" srcId="{D331B7F5-78BE-4487-A483-14B13479AD3C}" destId="{7EECD748-BF03-4313-9029-CDB4DFC5C7CE}" srcOrd="3" destOrd="0" presId="urn:microsoft.com/office/officeart/2018/2/layout/IconVerticalSolidList"/>
    <dgm:cxn modelId="{16D28308-E694-4BBF-9967-6BC2B82A7F27}" type="presParOf" srcId="{AD11ED2A-FDA8-4FDF-B92B-7C89EB62A800}" destId="{45E33653-74B9-4F72-A381-D89BFEF3FAA9}" srcOrd="1" destOrd="0" presId="urn:microsoft.com/office/officeart/2018/2/layout/IconVerticalSolidList"/>
    <dgm:cxn modelId="{E6ECFD8C-6678-4155-A31A-CDB0A4A13421}" type="presParOf" srcId="{AD11ED2A-FDA8-4FDF-B92B-7C89EB62A800}" destId="{6FBCB224-1E97-49A8-9F3A-EFDA7908429A}" srcOrd="2" destOrd="0" presId="urn:microsoft.com/office/officeart/2018/2/layout/IconVerticalSolidList"/>
    <dgm:cxn modelId="{FCEC022C-BB31-444D-B7F1-C9F80F179E19}" type="presParOf" srcId="{6FBCB224-1E97-49A8-9F3A-EFDA7908429A}" destId="{C087EF77-7311-422B-9D0D-8AA99309750A}" srcOrd="0" destOrd="0" presId="urn:microsoft.com/office/officeart/2018/2/layout/IconVerticalSolidList"/>
    <dgm:cxn modelId="{6DB56D6D-BB69-4FF4-BF51-C19E60ED24B1}" type="presParOf" srcId="{6FBCB224-1E97-49A8-9F3A-EFDA7908429A}" destId="{0602B199-A9A6-4886-AE0A-660C265C8A76}" srcOrd="1" destOrd="0" presId="urn:microsoft.com/office/officeart/2018/2/layout/IconVerticalSolidList"/>
    <dgm:cxn modelId="{8441588B-A257-42A7-9889-075FCC743666}" type="presParOf" srcId="{6FBCB224-1E97-49A8-9F3A-EFDA7908429A}" destId="{1F59A559-E71E-47CD-B775-40371970F1B5}" srcOrd="2" destOrd="0" presId="urn:microsoft.com/office/officeart/2018/2/layout/IconVerticalSolidList"/>
    <dgm:cxn modelId="{D23A4D7C-6A20-48A6-97A0-6500C9854D7C}" type="presParOf" srcId="{6FBCB224-1E97-49A8-9F3A-EFDA7908429A}" destId="{9B03B8D8-EEC7-4EE9-AE1A-E6CE6B6B20E7}" srcOrd="3" destOrd="0" presId="urn:microsoft.com/office/officeart/2018/2/layout/IconVerticalSolidList"/>
    <dgm:cxn modelId="{128FF421-46FB-495C-9131-A1D821B39FFD}" type="presParOf" srcId="{AD11ED2A-FDA8-4FDF-B92B-7C89EB62A800}" destId="{29FF8880-3757-4799-8A73-F64E9A32B008}" srcOrd="3" destOrd="0" presId="urn:microsoft.com/office/officeart/2018/2/layout/IconVerticalSolidList"/>
    <dgm:cxn modelId="{1AAAE4E2-3D77-46E6-828C-6485B2297562}" type="presParOf" srcId="{AD11ED2A-FDA8-4FDF-B92B-7C89EB62A800}" destId="{59E3E7C2-26FC-4A31-BDE8-777F2520D02A}" srcOrd="4" destOrd="0" presId="urn:microsoft.com/office/officeart/2018/2/layout/IconVerticalSolidList"/>
    <dgm:cxn modelId="{6312277D-AB32-448D-B253-B50F37CA21F8}" type="presParOf" srcId="{59E3E7C2-26FC-4A31-BDE8-777F2520D02A}" destId="{BAEC42AD-5F8B-4456-AD86-8E18EC340042}" srcOrd="0" destOrd="0" presId="urn:microsoft.com/office/officeart/2018/2/layout/IconVerticalSolidList"/>
    <dgm:cxn modelId="{DDA38C1A-7339-4437-9086-1FB889710971}" type="presParOf" srcId="{59E3E7C2-26FC-4A31-BDE8-777F2520D02A}" destId="{39C69991-5B9F-4F32-8649-8E7FD9BCC5EE}" srcOrd="1" destOrd="0" presId="urn:microsoft.com/office/officeart/2018/2/layout/IconVerticalSolidList"/>
    <dgm:cxn modelId="{F0F69B06-7AB2-4FBC-928A-271BCA87370F}" type="presParOf" srcId="{59E3E7C2-26FC-4A31-BDE8-777F2520D02A}" destId="{F9474B39-5F10-420B-842E-E26FC39EBD6A}" srcOrd="2" destOrd="0" presId="urn:microsoft.com/office/officeart/2018/2/layout/IconVerticalSolidList"/>
    <dgm:cxn modelId="{DD91E6BB-816E-4E7C-BF42-605DFB9A2D15}" type="presParOf" srcId="{59E3E7C2-26FC-4A31-BDE8-777F2520D02A}" destId="{490F2F5E-B0F5-461F-951D-8D653B5B7190}" srcOrd="3" destOrd="0" presId="urn:microsoft.com/office/officeart/2018/2/layout/IconVerticalSolidList"/>
    <dgm:cxn modelId="{8F1627D0-AB11-4C2A-9341-C2C53EC62E5B}" type="presParOf" srcId="{AD11ED2A-FDA8-4FDF-B92B-7C89EB62A800}" destId="{63823232-CC5D-4979-BEDE-158BC5A1F159}" srcOrd="5" destOrd="0" presId="urn:microsoft.com/office/officeart/2018/2/layout/IconVerticalSolidList"/>
    <dgm:cxn modelId="{540BCF0D-6674-4DE4-939D-FC3FB041467A}" type="presParOf" srcId="{AD11ED2A-FDA8-4FDF-B92B-7C89EB62A800}" destId="{A0DA0AD3-E201-4708-8568-71E1C7632DBF}" srcOrd="6" destOrd="0" presId="urn:microsoft.com/office/officeart/2018/2/layout/IconVerticalSolidList"/>
    <dgm:cxn modelId="{1C0EF656-65DB-4D9A-AF62-FC97F30713FA}" type="presParOf" srcId="{A0DA0AD3-E201-4708-8568-71E1C7632DBF}" destId="{072410F6-3F6F-4D8B-95ED-FC5DF83CC649}" srcOrd="0" destOrd="0" presId="urn:microsoft.com/office/officeart/2018/2/layout/IconVerticalSolidList"/>
    <dgm:cxn modelId="{FD50047A-E2FF-4564-83C9-0474FC58038E}" type="presParOf" srcId="{A0DA0AD3-E201-4708-8568-71E1C7632DBF}" destId="{7CCE0B2B-04BE-4E4D-B488-5F59A3570DEB}" srcOrd="1" destOrd="0" presId="urn:microsoft.com/office/officeart/2018/2/layout/IconVerticalSolidList"/>
    <dgm:cxn modelId="{353DEA3B-AEB3-4105-94C3-E8699BA1B3D9}" type="presParOf" srcId="{A0DA0AD3-E201-4708-8568-71E1C7632DBF}" destId="{78398C5F-9FF2-49CD-8C50-2FB2B41135BE}" srcOrd="2" destOrd="0" presId="urn:microsoft.com/office/officeart/2018/2/layout/IconVerticalSolidList"/>
    <dgm:cxn modelId="{14E6D808-C14D-4DAF-8120-AC58B7DAFAA8}" type="presParOf" srcId="{A0DA0AD3-E201-4708-8568-71E1C7632DBF}" destId="{D2FB2521-19DD-4D17-834C-4656688B55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2B6EC2-F4EC-43A9-8140-49ED27682D9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26C1C8-0AAF-486B-9FD2-279BB457C3A1}">
      <dgm:prSet/>
      <dgm:spPr/>
      <dgm:t>
        <a:bodyPr/>
        <a:lstStyle/>
        <a:p>
          <a:pPr>
            <a:lnSpc>
              <a:spcPct val="100000"/>
            </a:lnSpc>
          </a:pPr>
          <a:r>
            <a:rPr lang="en-US"/>
            <a:t>The system relies on HTTPS, FTP, CGI and MySQL protocols for communications among its components.</a:t>
          </a:r>
        </a:p>
      </dgm:t>
    </dgm:pt>
    <dgm:pt modelId="{119EEB21-3573-46AF-8529-A7992CD5FE08}" type="parTrans" cxnId="{8A256EDD-E4FA-4CC7-9DEE-27BCBEAF8F84}">
      <dgm:prSet/>
      <dgm:spPr/>
      <dgm:t>
        <a:bodyPr/>
        <a:lstStyle/>
        <a:p>
          <a:endParaRPr lang="en-US"/>
        </a:p>
      </dgm:t>
    </dgm:pt>
    <dgm:pt modelId="{93ED40CE-6D1F-41D8-A290-70DB4AA0C4F8}" type="sibTrans" cxnId="{8A256EDD-E4FA-4CC7-9DEE-27BCBEAF8F84}">
      <dgm:prSet/>
      <dgm:spPr/>
      <dgm:t>
        <a:bodyPr/>
        <a:lstStyle/>
        <a:p>
          <a:endParaRPr lang="en-US"/>
        </a:p>
      </dgm:t>
    </dgm:pt>
    <dgm:pt modelId="{A85DAC30-74EF-4B20-9248-311B2D0D7B28}" type="pres">
      <dgm:prSet presAssocID="{122B6EC2-F4EC-43A9-8140-49ED27682D94}" presName="root" presStyleCnt="0">
        <dgm:presLayoutVars>
          <dgm:dir/>
          <dgm:resizeHandles val="exact"/>
        </dgm:presLayoutVars>
      </dgm:prSet>
      <dgm:spPr/>
    </dgm:pt>
    <dgm:pt modelId="{0618133E-3203-4DDC-B370-1AC29EAC0481}" type="pres">
      <dgm:prSet presAssocID="{8826C1C8-0AAF-486B-9FD2-279BB457C3A1}" presName="compNode" presStyleCnt="0"/>
      <dgm:spPr/>
    </dgm:pt>
    <dgm:pt modelId="{B9F9D60C-97E2-4FD8-8441-468952D32355}" type="pres">
      <dgm:prSet presAssocID="{8826C1C8-0AAF-486B-9FD2-279BB457C3A1}" presName="bgRect" presStyleLbl="bgShp" presStyleIdx="0" presStyleCnt="1"/>
      <dgm:spPr/>
    </dgm:pt>
    <dgm:pt modelId="{BC7C8BD9-63C1-41D2-87D6-22512E180ABE}" type="pres">
      <dgm:prSet presAssocID="{8826C1C8-0AAF-486B-9FD2-279BB457C3A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BDE4C22-C9C1-4BF8-B896-3D5C13F5D3CA}" type="pres">
      <dgm:prSet presAssocID="{8826C1C8-0AAF-486B-9FD2-279BB457C3A1}" presName="spaceRect" presStyleCnt="0"/>
      <dgm:spPr/>
    </dgm:pt>
    <dgm:pt modelId="{CD87BD6A-36D2-4DFD-831E-34412DA57CE7}" type="pres">
      <dgm:prSet presAssocID="{8826C1C8-0AAF-486B-9FD2-279BB457C3A1}" presName="parTx" presStyleLbl="revTx" presStyleIdx="0" presStyleCnt="1">
        <dgm:presLayoutVars>
          <dgm:chMax val="0"/>
          <dgm:chPref val="0"/>
        </dgm:presLayoutVars>
      </dgm:prSet>
      <dgm:spPr/>
    </dgm:pt>
  </dgm:ptLst>
  <dgm:cxnLst>
    <dgm:cxn modelId="{C6C14C27-D3E6-435A-8A0C-6FCCA0F6E907}" type="presOf" srcId="{122B6EC2-F4EC-43A9-8140-49ED27682D94}" destId="{A85DAC30-74EF-4B20-9248-311B2D0D7B28}" srcOrd="0" destOrd="0" presId="urn:microsoft.com/office/officeart/2018/2/layout/IconVerticalSolidList"/>
    <dgm:cxn modelId="{62D3C9C9-94B2-41BB-AF6B-EB40048DAB6B}" type="presOf" srcId="{8826C1C8-0AAF-486B-9FD2-279BB457C3A1}" destId="{CD87BD6A-36D2-4DFD-831E-34412DA57CE7}" srcOrd="0" destOrd="0" presId="urn:microsoft.com/office/officeart/2018/2/layout/IconVerticalSolidList"/>
    <dgm:cxn modelId="{8A256EDD-E4FA-4CC7-9DEE-27BCBEAF8F84}" srcId="{122B6EC2-F4EC-43A9-8140-49ED27682D94}" destId="{8826C1C8-0AAF-486B-9FD2-279BB457C3A1}" srcOrd="0" destOrd="0" parTransId="{119EEB21-3573-46AF-8529-A7992CD5FE08}" sibTransId="{93ED40CE-6D1F-41D8-A290-70DB4AA0C4F8}"/>
    <dgm:cxn modelId="{5FA37B0A-50D5-426A-9FA2-AE96EBBA384A}" type="presParOf" srcId="{A85DAC30-74EF-4B20-9248-311B2D0D7B28}" destId="{0618133E-3203-4DDC-B370-1AC29EAC0481}" srcOrd="0" destOrd="0" presId="urn:microsoft.com/office/officeart/2018/2/layout/IconVerticalSolidList"/>
    <dgm:cxn modelId="{3D8A6838-DC78-4304-A43C-EF2DC971E0FA}" type="presParOf" srcId="{0618133E-3203-4DDC-B370-1AC29EAC0481}" destId="{B9F9D60C-97E2-4FD8-8441-468952D32355}" srcOrd="0" destOrd="0" presId="urn:microsoft.com/office/officeart/2018/2/layout/IconVerticalSolidList"/>
    <dgm:cxn modelId="{FDFEB0C0-35F4-4962-B5F0-2E480A354277}" type="presParOf" srcId="{0618133E-3203-4DDC-B370-1AC29EAC0481}" destId="{BC7C8BD9-63C1-41D2-87D6-22512E180ABE}" srcOrd="1" destOrd="0" presId="urn:microsoft.com/office/officeart/2018/2/layout/IconVerticalSolidList"/>
    <dgm:cxn modelId="{A32C34F7-A7D6-47CF-AE2D-6D288A09827C}" type="presParOf" srcId="{0618133E-3203-4DDC-B370-1AC29EAC0481}" destId="{4BDE4C22-C9C1-4BF8-B896-3D5C13F5D3CA}" srcOrd="2" destOrd="0" presId="urn:microsoft.com/office/officeart/2018/2/layout/IconVerticalSolidList"/>
    <dgm:cxn modelId="{D8210A08-8281-47E3-917C-39551DB799D9}" type="presParOf" srcId="{0618133E-3203-4DDC-B370-1AC29EAC0481}" destId="{CD87BD6A-36D2-4DFD-831E-34412DA57C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7B0435-1EBA-42A6-86C8-709B22B0547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D629B61-3349-46C6-8F51-0BA4CB405B41}">
      <dgm:prSet/>
      <dgm:spPr/>
      <dgm:t>
        <a:bodyPr/>
        <a:lstStyle/>
        <a:p>
          <a:r>
            <a:rPr lang="en-MY"/>
            <a:t>Student - This includes all students enrolled in UTM's School of Computing. They should only have limited access to some services, such as viewing other students' information. </a:t>
          </a:r>
          <a:endParaRPr lang="en-US"/>
        </a:p>
      </dgm:t>
    </dgm:pt>
    <dgm:pt modelId="{02EADC33-FF00-47A9-BEF5-75FAE7E030F1}" type="parTrans" cxnId="{0B57B84D-6C59-4284-9B85-04633056F225}">
      <dgm:prSet/>
      <dgm:spPr/>
      <dgm:t>
        <a:bodyPr/>
        <a:lstStyle/>
        <a:p>
          <a:endParaRPr lang="en-US"/>
        </a:p>
      </dgm:t>
    </dgm:pt>
    <dgm:pt modelId="{C4D0F8F7-5DFA-4DD2-9505-516DC3502B1A}" type="sibTrans" cxnId="{0B57B84D-6C59-4284-9B85-04633056F225}">
      <dgm:prSet/>
      <dgm:spPr/>
      <dgm:t>
        <a:bodyPr/>
        <a:lstStyle/>
        <a:p>
          <a:endParaRPr lang="en-US"/>
        </a:p>
      </dgm:t>
    </dgm:pt>
    <dgm:pt modelId="{A75CF806-E1B3-4BAD-A766-264A4D6529CA}">
      <dgm:prSet/>
      <dgm:spPr/>
      <dgm:t>
        <a:bodyPr/>
        <a:lstStyle/>
        <a:p>
          <a:r>
            <a:rPr lang="en-MY"/>
            <a:t>Lecturer - This includes all lecturers affiliated with UTM's School of Computing. Certain functions, such as examining the subjects the student took over the semesters, should be restricted. </a:t>
          </a:r>
          <a:endParaRPr lang="en-US"/>
        </a:p>
      </dgm:t>
    </dgm:pt>
    <dgm:pt modelId="{6692F738-9496-44AE-A459-1A9D3E669AC5}" type="parTrans" cxnId="{2561BE5E-DA63-4642-A16F-750BA0225CC6}">
      <dgm:prSet/>
      <dgm:spPr/>
      <dgm:t>
        <a:bodyPr/>
        <a:lstStyle/>
        <a:p>
          <a:endParaRPr lang="en-US"/>
        </a:p>
      </dgm:t>
    </dgm:pt>
    <dgm:pt modelId="{DF91506B-7178-416E-A189-1C979D82E89F}" type="sibTrans" cxnId="{2561BE5E-DA63-4642-A16F-750BA0225CC6}">
      <dgm:prSet/>
      <dgm:spPr/>
      <dgm:t>
        <a:bodyPr/>
        <a:lstStyle/>
        <a:p>
          <a:endParaRPr lang="en-US"/>
        </a:p>
      </dgm:t>
    </dgm:pt>
    <dgm:pt modelId="{59EFDBA3-E967-475E-BC16-EADAC14F1749}" type="pres">
      <dgm:prSet presAssocID="{8F7B0435-1EBA-42A6-86C8-709B22B05476}" presName="vert0" presStyleCnt="0">
        <dgm:presLayoutVars>
          <dgm:dir/>
          <dgm:animOne val="branch"/>
          <dgm:animLvl val="lvl"/>
        </dgm:presLayoutVars>
      </dgm:prSet>
      <dgm:spPr/>
    </dgm:pt>
    <dgm:pt modelId="{721837B0-E04D-4463-82FE-1096473CFDA1}" type="pres">
      <dgm:prSet presAssocID="{9D629B61-3349-46C6-8F51-0BA4CB405B41}" presName="thickLine" presStyleLbl="alignNode1" presStyleIdx="0" presStyleCnt="2"/>
      <dgm:spPr/>
    </dgm:pt>
    <dgm:pt modelId="{58B76B92-5973-43E5-A0EF-FDE2032E7638}" type="pres">
      <dgm:prSet presAssocID="{9D629B61-3349-46C6-8F51-0BA4CB405B41}" presName="horz1" presStyleCnt="0"/>
      <dgm:spPr/>
    </dgm:pt>
    <dgm:pt modelId="{27F67B05-C5CB-4DA5-B381-0BB615169C82}" type="pres">
      <dgm:prSet presAssocID="{9D629B61-3349-46C6-8F51-0BA4CB405B41}" presName="tx1" presStyleLbl="revTx" presStyleIdx="0" presStyleCnt="2"/>
      <dgm:spPr/>
    </dgm:pt>
    <dgm:pt modelId="{A693C9B2-B81B-461E-BD33-CB026D7F0624}" type="pres">
      <dgm:prSet presAssocID="{9D629B61-3349-46C6-8F51-0BA4CB405B41}" presName="vert1" presStyleCnt="0"/>
      <dgm:spPr/>
    </dgm:pt>
    <dgm:pt modelId="{1AC3F609-17AD-4142-967A-B74DFAFE6D50}" type="pres">
      <dgm:prSet presAssocID="{A75CF806-E1B3-4BAD-A766-264A4D6529CA}" presName="thickLine" presStyleLbl="alignNode1" presStyleIdx="1" presStyleCnt="2"/>
      <dgm:spPr/>
    </dgm:pt>
    <dgm:pt modelId="{BB98D2AF-2DE4-4D42-ACB1-FE9C39ED0FBC}" type="pres">
      <dgm:prSet presAssocID="{A75CF806-E1B3-4BAD-A766-264A4D6529CA}" presName="horz1" presStyleCnt="0"/>
      <dgm:spPr/>
    </dgm:pt>
    <dgm:pt modelId="{92C71749-98DC-42D8-B843-F58DC660C3CC}" type="pres">
      <dgm:prSet presAssocID="{A75CF806-E1B3-4BAD-A766-264A4D6529CA}" presName="tx1" presStyleLbl="revTx" presStyleIdx="1" presStyleCnt="2"/>
      <dgm:spPr/>
    </dgm:pt>
    <dgm:pt modelId="{1FB99E9F-745A-4645-B168-B092CBBDA493}" type="pres">
      <dgm:prSet presAssocID="{A75CF806-E1B3-4BAD-A766-264A4D6529CA}" presName="vert1" presStyleCnt="0"/>
      <dgm:spPr/>
    </dgm:pt>
  </dgm:ptLst>
  <dgm:cxnLst>
    <dgm:cxn modelId="{0EC50312-59B0-45C0-9B5F-DA25F19BB99E}" type="presOf" srcId="{9D629B61-3349-46C6-8F51-0BA4CB405B41}" destId="{27F67B05-C5CB-4DA5-B381-0BB615169C82}" srcOrd="0" destOrd="0" presId="urn:microsoft.com/office/officeart/2008/layout/LinedList"/>
    <dgm:cxn modelId="{2561BE5E-DA63-4642-A16F-750BA0225CC6}" srcId="{8F7B0435-1EBA-42A6-86C8-709B22B05476}" destId="{A75CF806-E1B3-4BAD-A766-264A4D6529CA}" srcOrd="1" destOrd="0" parTransId="{6692F738-9496-44AE-A459-1A9D3E669AC5}" sibTransId="{DF91506B-7178-416E-A189-1C979D82E89F}"/>
    <dgm:cxn modelId="{F751666C-ABE3-4C08-9180-EC69E3B44DF8}" type="presOf" srcId="{A75CF806-E1B3-4BAD-A766-264A4D6529CA}" destId="{92C71749-98DC-42D8-B843-F58DC660C3CC}" srcOrd="0" destOrd="0" presId="urn:microsoft.com/office/officeart/2008/layout/LinedList"/>
    <dgm:cxn modelId="{0B57B84D-6C59-4284-9B85-04633056F225}" srcId="{8F7B0435-1EBA-42A6-86C8-709B22B05476}" destId="{9D629B61-3349-46C6-8F51-0BA4CB405B41}" srcOrd="0" destOrd="0" parTransId="{02EADC33-FF00-47A9-BEF5-75FAE7E030F1}" sibTransId="{C4D0F8F7-5DFA-4DD2-9505-516DC3502B1A}"/>
    <dgm:cxn modelId="{CE7EA8A9-E545-4D8E-9F7D-613DABDBC806}" type="presOf" srcId="{8F7B0435-1EBA-42A6-86C8-709B22B05476}" destId="{59EFDBA3-E967-475E-BC16-EADAC14F1749}" srcOrd="0" destOrd="0" presId="urn:microsoft.com/office/officeart/2008/layout/LinedList"/>
    <dgm:cxn modelId="{196C8A9C-26B1-4663-BB82-AA666DA3DB71}" type="presParOf" srcId="{59EFDBA3-E967-475E-BC16-EADAC14F1749}" destId="{721837B0-E04D-4463-82FE-1096473CFDA1}" srcOrd="0" destOrd="0" presId="urn:microsoft.com/office/officeart/2008/layout/LinedList"/>
    <dgm:cxn modelId="{FF9B95DF-B3E5-41C0-8575-C9256B632345}" type="presParOf" srcId="{59EFDBA3-E967-475E-BC16-EADAC14F1749}" destId="{58B76B92-5973-43E5-A0EF-FDE2032E7638}" srcOrd="1" destOrd="0" presId="urn:microsoft.com/office/officeart/2008/layout/LinedList"/>
    <dgm:cxn modelId="{67C3BE07-875F-4481-AEDE-31E6A73474B4}" type="presParOf" srcId="{58B76B92-5973-43E5-A0EF-FDE2032E7638}" destId="{27F67B05-C5CB-4DA5-B381-0BB615169C82}" srcOrd="0" destOrd="0" presId="urn:microsoft.com/office/officeart/2008/layout/LinedList"/>
    <dgm:cxn modelId="{98E46A7E-AB99-4F3C-915A-DFA77CE16033}" type="presParOf" srcId="{58B76B92-5973-43E5-A0EF-FDE2032E7638}" destId="{A693C9B2-B81B-461E-BD33-CB026D7F0624}" srcOrd="1" destOrd="0" presId="urn:microsoft.com/office/officeart/2008/layout/LinedList"/>
    <dgm:cxn modelId="{D0CA95E7-3165-4F59-9857-E2F198AEA7C6}" type="presParOf" srcId="{59EFDBA3-E967-475E-BC16-EADAC14F1749}" destId="{1AC3F609-17AD-4142-967A-B74DFAFE6D50}" srcOrd="2" destOrd="0" presId="urn:microsoft.com/office/officeart/2008/layout/LinedList"/>
    <dgm:cxn modelId="{CEF213E2-A889-40D5-93C4-A246EF4F4F42}" type="presParOf" srcId="{59EFDBA3-E967-475E-BC16-EADAC14F1749}" destId="{BB98D2AF-2DE4-4D42-ACB1-FE9C39ED0FBC}" srcOrd="3" destOrd="0" presId="urn:microsoft.com/office/officeart/2008/layout/LinedList"/>
    <dgm:cxn modelId="{77CD649C-EAAA-4203-8359-58D8B74B33B6}" type="presParOf" srcId="{BB98D2AF-2DE4-4D42-ACB1-FE9C39ED0FBC}" destId="{92C71749-98DC-42D8-B843-F58DC660C3CC}" srcOrd="0" destOrd="0" presId="urn:microsoft.com/office/officeart/2008/layout/LinedList"/>
    <dgm:cxn modelId="{A1AD3E9F-542E-4757-B11F-21A69F8D6026}" type="presParOf" srcId="{BB98D2AF-2DE4-4D42-ACB1-FE9C39ED0FBC}" destId="{1FB99E9F-745A-4645-B168-B092CBBDA4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9099D0-6A78-4AC9-99F9-B964FF0562A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7EEE6DC-9CC7-4FEE-86E2-B90C6C4768DD}">
      <dgm:prSet/>
      <dgm:spPr/>
      <dgm:t>
        <a:bodyPr/>
        <a:lstStyle/>
        <a:p>
          <a:r>
            <a:rPr lang="en-US"/>
            <a:t>Maintainability - The system should be able to back-up all the data. The system should update the software regularly to increase security and stay updated with new software.</a:t>
          </a:r>
        </a:p>
      </dgm:t>
    </dgm:pt>
    <dgm:pt modelId="{144F690C-039D-43C1-9F68-973B334A28BA}" type="parTrans" cxnId="{29B5D8FA-3CC2-44D4-B7EE-480BBC02F2CB}">
      <dgm:prSet/>
      <dgm:spPr/>
      <dgm:t>
        <a:bodyPr/>
        <a:lstStyle/>
        <a:p>
          <a:endParaRPr lang="en-US"/>
        </a:p>
      </dgm:t>
    </dgm:pt>
    <dgm:pt modelId="{F2E65DEF-51C2-4D7E-8F27-9A6347A08FC0}" type="sibTrans" cxnId="{29B5D8FA-3CC2-44D4-B7EE-480BBC02F2CB}">
      <dgm:prSet/>
      <dgm:spPr/>
      <dgm:t>
        <a:bodyPr/>
        <a:lstStyle/>
        <a:p>
          <a:endParaRPr lang="en-US"/>
        </a:p>
      </dgm:t>
    </dgm:pt>
    <dgm:pt modelId="{1D279F5A-CA2C-43DD-B193-2EBD1DCAC754}">
      <dgm:prSet/>
      <dgm:spPr/>
      <dgm:t>
        <a:bodyPr/>
        <a:lstStyle/>
        <a:p>
          <a:r>
            <a:rPr lang="en-US"/>
            <a:t>Usability - The GUI (Graphical User Interface) shall be easy to learn and use by users of any technical background.</a:t>
          </a:r>
        </a:p>
      </dgm:t>
    </dgm:pt>
    <dgm:pt modelId="{C1658DBC-D8EE-4D9C-A133-DDCF252B4F48}" type="parTrans" cxnId="{ACB1A444-813F-4FD8-8619-46A07F3DEFD5}">
      <dgm:prSet/>
      <dgm:spPr/>
      <dgm:t>
        <a:bodyPr/>
        <a:lstStyle/>
        <a:p>
          <a:endParaRPr lang="en-US"/>
        </a:p>
      </dgm:t>
    </dgm:pt>
    <dgm:pt modelId="{D1C29326-F772-4698-9A04-9307872ED100}" type="sibTrans" cxnId="{ACB1A444-813F-4FD8-8619-46A07F3DEFD5}">
      <dgm:prSet/>
      <dgm:spPr/>
      <dgm:t>
        <a:bodyPr/>
        <a:lstStyle/>
        <a:p>
          <a:endParaRPr lang="en-US"/>
        </a:p>
      </dgm:t>
    </dgm:pt>
    <dgm:pt modelId="{E64606A6-4C23-4524-AED1-AD61DF768DA7}">
      <dgm:prSet/>
      <dgm:spPr/>
      <dgm:t>
        <a:bodyPr/>
        <a:lstStyle/>
        <a:p>
          <a:r>
            <a:rPr lang="en-US"/>
            <a:t>Reliability - The system shall never crash or hang, other than as the result of an operating system error. The system shall provide graceful degradation in the face of network delays and failures.</a:t>
          </a:r>
        </a:p>
      </dgm:t>
    </dgm:pt>
    <dgm:pt modelId="{6C70E4B4-979F-475B-94CF-75DCC7AE4F19}" type="parTrans" cxnId="{6E7246CE-CDA4-4E7A-9388-0D66CFDE9208}">
      <dgm:prSet/>
      <dgm:spPr/>
      <dgm:t>
        <a:bodyPr/>
        <a:lstStyle/>
        <a:p>
          <a:endParaRPr lang="en-US"/>
        </a:p>
      </dgm:t>
    </dgm:pt>
    <dgm:pt modelId="{D3EC06DF-0B3A-4540-91CE-3C45EB4DE2DA}" type="sibTrans" cxnId="{6E7246CE-CDA4-4E7A-9388-0D66CFDE9208}">
      <dgm:prSet/>
      <dgm:spPr/>
      <dgm:t>
        <a:bodyPr/>
        <a:lstStyle/>
        <a:p>
          <a:endParaRPr lang="en-US"/>
        </a:p>
      </dgm:t>
    </dgm:pt>
    <dgm:pt modelId="{EDDFC568-B035-41E1-978E-5D45C39177D7}" type="pres">
      <dgm:prSet presAssocID="{909099D0-6A78-4AC9-99F9-B964FF0562AB}" presName="vert0" presStyleCnt="0">
        <dgm:presLayoutVars>
          <dgm:dir/>
          <dgm:animOne val="branch"/>
          <dgm:animLvl val="lvl"/>
        </dgm:presLayoutVars>
      </dgm:prSet>
      <dgm:spPr/>
    </dgm:pt>
    <dgm:pt modelId="{27B4B208-3FBB-4DFA-BA37-EBCA14EAEE13}" type="pres">
      <dgm:prSet presAssocID="{B7EEE6DC-9CC7-4FEE-86E2-B90C6C4768DD}" presName="thickLine" presStyleLbl="alignNode1" presStyleIdx="0" presStyleCnt="3"/>
      <dgm:spPr/>
    </dgm:pt>
    <dgm:pt modelId="{F816A426-C47F-4E0C-9CD2-3EE4E032A8BA}" type="pres">
      <dgm:prSet presAssocID="{B7EEE6DC-9CC7-4FEE-86E2-B90C6C4768DD}" presName="horz1" presStyleCnt="0"/>
      <dgm:spPr/>
    </dgm:pt>
    <dgm:pt modelId="{623866DE-44F3-4CF4-B2C9-9B024D7D3771}" type="pres">
      <dgm:prSet presAssocID="{B7EEE6DC-9CC7-4FEE-86E2-B90C6C4768DD}" presName="tx1" presStyleLbl="revTx" presStyleIdx="0" presStyleCnt="3"/>
      <dgm:spPr/>
    </dgm:pt>
    <dgm:pt modelId="{CC1C95D4-D2AF-4D60-9325-7C2C20BEDE52}" type="pres">
      <dgm:prSet presAssocID="{B7EEE6DC-9CC7-4FEE-86E2-B90C6C4768DD}" presName="vert1" presStyleCnt="0"/>
      <dgm:spPr/>
    </dgm:pt>
    <dgm:pt modelId="{3C5B3910-3648-46B1-8103-FB76F5F9CBF2}" type="pres">
      <dgm:prSet presAssocID="{1D279F5A-CA2C-43DD-B193-2EBD1DCAC754}" presName="thickLine" presStyleLbl="alignNode1" presStyleIdx="1" presStyleCnt="3"/>
      <dgm:spPr/>
    </dgm:pt>
    <dgm:pt modelId="{BC04ED5B-22DD-401F-B737-BA59AB699FC7}" type="pres">
      <dgm:prSet presAssocID="{1D279F5A-CA2C-43DD-B193-2EBD1DCAC754}" presName="horz1" presStyleCnt="0"/>
      <dgm:spPr/>
    </dgm:pt>
    <dgm:pt modelId="{F359D4A1-8638-48A6-9162-D0395713E592}" type="pres">
      <dgm:prSet presAssocID="{1D279F5A-CA2C-43DD-B193-2EBD1DCAC754}" presName="tx1" presStyleLbl="revTx" presStyleIdx="1" presStyleCnt="3"/>
      <dgm:spPr/>
    </dgm:pt>
    <dgm:pt modelId="{AF868BBB-641C-46A8-90F0-99D5B0127291}" type="pres">
      <dgm:prSet presAssocID="{1D279F5A-CA2C-43DD-B193-2EBD1DCAC754}" presName="vert1" presStyleCnt="0"/>
      <dgm:spPr/>
    </dgm:pt>
    <dgm:pt modelId="{4B1BBAE2-13D5-4525-8FBC-FD320ADBDFFC}" type="pres">
      <dgm:prSet presAssocID="{E64606A6-4C23-4524-AED1-AD61DF768DA7}" presName="thickLine" presStyleLbl="alignNode1" presStyleIdx="2" presStyleCnt="3"/>
      <dgm:spPr/>
    </dgm:pt>
    <dgm:pt modelId="{6460960C-402B-4546-AECD-475867D068D2}" type="pres">
      <dgm:prSet presAssocID="{E64606A6-4C23-4524-AED1-AD61DF768DA7}" presName="horz1" presStyleCnt="0"/>
      <dgm:spPr/>
    </dgm:pt>
    <dgm:pt modelId="{1BDD5E6C-E08D-4C81-AC2B-5003B8ADB519}" type="pres">
      <dgm:prSet presAssocID="{E64606A6-4C23-4524-AED1-AD61DF768DA7}" presName="tx1" presStyleLbl="revTx" presStyleIdx="2" presStyleCnt="3"/>
      <dgm:spPr/>
    </dgm:pt>
    <dgm:pt modelId="{C81496A9-848E-4C36-91E4-8804D34F82D1}" type="pres">
      <dgm:prSet presAssocID="{E64606A6-4C23-4524-AED1-AD61DF768DA7}" presName="vert1" presStyleCnt="0"/>
      <dgm:spPr/>
    </dgm:pt>
  </dgm:ptLst>
  <dgm:cxnLst>
    <dgm:cxn modelId="{1CA9E608-1E0B-44FF-B220-D255C2C21466}" type="presOf" srcId="{1D279F5A-CA2C-43DD-B193-2EBD1DCAC754}" destId="{F359D4A1-8638-48A6-9162-D0395713E592}" srcOrd="0" destOrd="0" presId="urn:microsoft.com/office/officeart/2008/layout/LinedList"/>
    <dgm:cxn modelId="{FAF2DF5F-E7FD-47A7-A549-2F2B1C4013E1}" type="presOf" srcId="{B7EEE6DC-9CC7-4FEE-86E2-B90C6C4768DD}" destId="{623866DE-44F3-4CF4-B2C9-9B024D7D3771}" srcOrd="0" destOrd="0" presId="urn:microsoft.com/office/officeart/2008/layout/LinedList"/>
    <dgm:cxn modelId="{ACB1A444-813F-4FD8-8619-46A07F3DEFD5}" srcId="{909099D0-6A78-4AC9-99F9-B964FF0562AB}" destId="{1D279F5A-CA2C-43DD-B193-2EBD1DCAC754}" srcOrd="1" destOrd="0" parTransId="{C1658DBC-D8EE-4D9C-A133-DDCF252B4F48}" sibTransId="{D1C29326-F772-4698-9A04-9307872ED100}"/>
    <dgm:cxn modelId="{B542E7AA-3EBC-4853-BB1E-051028C7F210}" type="presOf" srcId="{E64606A6-4C23-4524-AED1-AD61DF768DA7}" destId="{1BDD5E6C-E08D-4C81-AC2B-5003B8ADB519}" srcOrd="0" destOrd="0" presId="urn:microsoft.com/office/officeart/2008/layout/LinedList"/>
    <dgm:cxn modelId="{6E7246CE-CDA4-4E7A-9388-0D66CFDE9208}" srcId="{909099D0-6A78-4AC9-99F9-B964FF0562AB}" destId="{E64606A6-4C23-4524-AED1-AD61DF768DA7}" srcOrd="2" destOrd="0" parTransId="{6C70E4B4-979F-475B-94CF-75DCC7AE4F19}" sibTransId="{D3EC06DF-0B3A-4540-91CE-3C45EB4DE2DA}"/>
    <dgm:cxn modelId="{DDF194F1-6E96-45BE-B413-EDC1B2C40919}" type="presOf" srcId="{909099D0-6A78-4AC9-99F9-B964FF0562AB}" destId="{EDDFC568-B035-41E1-978E-5D45C39177D7}" srcOrd="0" destOrd="0" presId="urn:microsoft.com/office/officeart/2008/layout/LinedList"/>
    <dgm:cxn modelId="{29B5D8FA-3CC2-44D4-B7EE-480BBC02F2CB}" srcId="{909099D0-6A78-4AC9-99F9-B964FF0562AB}" destId="{B7EEE6DC-9CC7-4FEE-86E2-B90C6C4768DD}" srcOrd="0" destOrd="0" parTransId="{144F690C-039D-43C1-9F68-973B334A28BA}" sibTransId="{F2E65DEF-51C2-4D7E-8F27-9A6347A08FC0}"/>
    <dgm:cxn modelId="{C6314586-3E9E-4566-93E4-F1E0FEA317E6}" type="presParOf" srcId="{EDDFC568-B035-41E1-978E-5D45C39177D7}" destId="{27B4B208-3FBB-4DFA-BA37-EBCA14EAEE13}" srcOrd="0" destOrd="0" presId="urn:microsoft.com/office/officeart/2008/layout/LinedList"/>
    <dgm:cxn modelId="{5A662AD9-D584-4227-AAB0-1B5F808E882C}" type="presParOf" srcId="{EDDFC568-B035-41E1-978E-5D45C39177D7}" destId="{F816A426-C47F-4E0C-9CD2-3EE4E032A8BA}" srcOrd="1" destOrd="0" presId="urn:microsoft.com/office/officeart/2008/layout/LinedList"/>
    <dgm:cxn modelId="{D74E18F9-E452-44FE-8775-1D20B493AD03}" type="presParOf" srcId="{F816A426-C47F-4E0C-9CD2-3EE4E032A8BA}" destId="{623866DE-44F3-4CF4-B2C9-9B024D7D3771}" srcOrd="0" destOrd="0" presId="urn:microsoft.com/office/officeart/2008/layout/LinedList"/>
    <dgm:cxn modelId="{38928CD5-377E-4938-9AF3-45E99E2D279C}" type="presParOf" srcId="{F816A426-C47F-4E0C-9CD2-3EE4E032A8BA}" destId="{CC1C95D4-D2AF-4D60-9325-7C2C20BEDE52}" srcOrd="1" destOrd="0" presId="urn:microsoft.com/office/officeart/2008/layout/LinedList"/>
    <dgm:cxn modelId="{FB34983A-4810-4222-89E0-25EA6C26F393}" type="presParOf" srcId="{EDDFC568-B035-41E1-978E-5D45C39177D7}" destId="{3C5B3910-3648-46B1-8103-FB76F5F9CBF2}" srcOrd="2" destOrd="0" presId="urn:microsoft.com/office/officeart/2008/layout/LinedList"/>
    <dgm:cxn modelId="{9EB8ABE8-C9E1-4939-80A7-4226026927FC}" type="presParOf" srcId="{EDDFC568-B035-41E1-978E-5D45C39177D7}" destId="{BC04ED5B-22DD-401F-B737-BA59AB699FC7}" srcOrd="3" destOrd="0" presId="urn:microsoft.com/office/officeart/2008/layout/LinedList"/>
    <dgm:cxn modelId="{E33EA03A-879D-4E43-9671-24D7E853DF4D}" type="presParOf" srcId="{BC04ED5B-22DD-401F-B737-BA59AB699FC7}" destId="{F359D4A1-8638-48A6-9162-D0395713E592}" srcOrd="0" destOrd="0" presId="urn:microsoft.com/office/officeart/2008/layout/LinedList"/>
    <dgm:cxn modelId="{27D1D279-85FF-46A3-8036-8ED2319F3A8B}" type="presParOf" srcId="{BC04ED5B-22DD-401F-B737-BA59AB699FC7}" destId="{AF868BBB-641C-46A8-90F0-99D5B0127291}" srcOrd="1" destOrd="0" presId="urn:microsoft.com/office/officeart/2008/layout/LinedList"/>
    <dgm:cxn modelId="{D6E1586D-D16C-497D-8241-BBF2CC3F4802}" type="presParOf" srcId="{EDDFC568-B035-41E1-978E-5D45C39177D7}" destId="{4B1BBAE2-13D5-4525-8FBC-FD320ADBDFFC}" srcOrd="4" destOrd="0" presId="urn:microsoft.com/office/officeart/2008/layout/LinedList"/>
    <dgm:cxn modelId="{5120B038-843A-48CB-AC2A-4D6E353EFB5A}" type="presParOf" srcId="{EDDFC568-B035-41E1-978E-5D45C39177D7}" destId="{6460960C-402B-4546-AECD-475867D068D2}" srcOrd="5" destOrd="0" presId="urn:microsoft.com/office/officeart/2008/layout/LinedList"/>
    <dgm:cxn modelId="{E373EF14-9CEC-4D99-BDCA-5A28D3CAB136}" type="presParOf" srcId="{6460960C-402B-4546-AECD-475867D068D2}" destId="{1BDD5E6C-E08D-4C81-AC2B-5003B8ADB519}" srcOrd="0" destOrd="0" presId="urn:microsoft.com/office/officeart/2008/layout/LinedList"/>
    <dgm:cxn modelId="{EC259DDB-1537-498A-8B8E-511736E2262B}" type="presParOf" srcId="{6460960C-402B-4546-AECD-475867D068D2}" destId="{C81496A9-848E-4C36-91E4-8804D34F82D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5F5A-141F-4160-A688-F05FFBB7C277}">
      <dsp:nvSpPr>
        <dsp:cNvPr id="0" name=""/>
        <dsp:cNvSpPr/>
      </dsp:nvSpPr>
      <dsp:spPr>
        <a:xfrm>
          <a:off x="0" y="511"/>
          <a:ext cx="11033029" cy="11966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4E357-6CD2-4E44-9ED2-5718EFB2BF74}">
      <dsp:nvSpPr>
        <dsp:cNvPr id="0" name=""/>
        <dsp:cNvSpPr/>
      </dsp:nvSpPr>
      <dsp:spPr>
        <a:xfrm>
          <a:off x="361980" y="269753"/>
          <a:ext cx="658146" cy="658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A74D1-65AA-4479-9810-091878B062C6}">
      <dsp:nvSpPr>
        <dsp:cNvPr id="0" name=""/>
        <dsp:cNvSpPr/>
      </dsp:nvSpPr>
      <dsp:spPr>
        <a:xfrm>
          <a:off x="1382108" y="511"/>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33450">
            <a:lnSpc>
              <a:spcPct val="90000"/>
            </a:lnSpc>
            <a:spcBef>
              <a:spcPct val="0"/>
            </a:spcBef>
            <a:spcAft>
              <a:spcPct val="35000"/>
            </a:spcAft>
            <a:buNone/>
          </a:pPr>
          <a:r>
            <a:rPr lang="en-US" sz="2100" kern="1200"/>
            <a:t>Android Mobile Device - The mobile platform with internet connection where FSKSM mobile application is to be installed  used by student and lecturer to access services provided.</a:t>
          </a:r>
        </a:p>
      </dsp:txBody>
      <dsp:txXfrm>
        <a:off x="1382108" y="511"/>
        <a:ext cx="9650920" cy="1196630"/>
      </dsp:txXfrm>
    </dsp:sp>
    <dsp:sp modelId="{B21D9F4B-4F86-4FC3-BA08-9F0050FCFD53}">
      <dsp:nvSpPr>
        <dsp:cNvPr id="0" name=""/>
        <dsp:cNvSpPr/>
      </dsp:nvSpPr>
      <dsp:spPr>
        <a:xfrm>
          <a:off x="0" y="1496299"/>
          <a:ext cx="11033029" cy="11966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87C86-6F16-44A7-B0C7-42B53A47B33D}">
      <dsp:nvSpPr>
        <dsp:cNvPr id="0" name=""/>
        <dsp:cNvSpPr/>
      </dsp:nvSpPr>
      <dsp:spPr>
        <a:xfrm>
          <a:off x="361980" y="1765541"/>
          <a:ext cx="658146" cy="65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3DDFB1-48D7-4B67-A848-73651FF0C3E5}">
      <dsp:nvSpPr>
        <dsp:cNvPr id="0" name=""/>
        <dsp:cNvSpPr/>
      </dsp:nvSpPr>
      <dsp:spPr>
        <a:xfrm>
          <a:off x="1382108" y="1496299"/>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33450">
            <a:lnSpc>
              <a:spcPct val="90000"/>
            </a:lnSpc>
            <a:spcBef>
              <a:spcPct val="0"/>
            </a:spcBef>
            <a:spcAft>
              <a:spcPct val="35000"/>
            </a:spcAft>
            <a:buNone/>
          </a:pPr>
          <a:r>
            <a:rPr lang="en-US" sz="2100" kern="1200"/>
            <a:t>Server Machine - Physical/Virtual machine where Windows Server will be installed.</a:t>
          </a:r>
        </a:p>
      </dsp:txBody>
      <dsp:txXfrm>
        <a:off x="1382108" y="1496299"/>
        <a:ext cx="9650920" cy="1196630"/>
      </dsp:txXfrm>
    </dsp:sp>
    <dsp:sp modelId="{18D0CE4C-6162-4907-ABAC-150EFA92E76B}">
      <dsp:nvSpPr>
        <dsp:cNvPr id="0" name=""/>
        <dsp:cNvSpPr/>
      </dsp:nvSpPr>
      <dsp:spPr>
        <a:xfrm>
          <a:off x="0" y="2992087"/>
          <a:ext cx="11033029" cy="11966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1C01C-4E51-4061-9FD9-8EA836891503}">
      <dsp:nvSpPr>
        <dsp:cNvPr id="0" name=""/>
        <dsp:cNvSpPr/>
      </dsp:nvSpPr>
      <dsp:spPr>
        <a:xfrm>
          <a:off x="361980" y="3261329"/>
          <a:ext cx="658146" cy="658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1C2F0-4095-47FA-861C-ABA72C7FD0CF}">
      <dsp:nvSpPr>
        <dsp:cNvPr id="0" name=""/>
        <dsp:cNvSpPr/>
      </dsp:nvSpPr>
      <dsp:spPr>
        <a:xfrm>
          <a:off x="1382108" y="2992087"/>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33450">
            <a:lnSpc>
              <a:spcPct val="90000"/>
            </a:lnSpc>
            <a:spcBef>
              <a:spcPct val="0"/>
            </a:spcBef>
            <a:spcAft>
              <a:spcPct val="35000"/>
            </a:spcAft>
            <a:buNone/>
          </a:pPr>
          <a:r>
            <a:rPr lang="en-US" sz="2100" kern="1200"/>
            <a:t>Client Machine - Desktop computer with browser software and internet connection used by student and lecturer to access FSKSM as Web-based application in desktop environment.</a:t>
          </a:r>
        </a:p>
      </dsp:txBody>
      <dsp:txXfrm>
        <a:off x="1382108" y="2992087"/>
        <a:ext cx="9650920" cy="1196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0FDB1-1239-4B2B-8E20-1D461D904CC0}">
      <dsp:nvSpPr>
        <dsp:cNvPr id="0" name=""/>
        <dsp:cNvSpPr/>
      </dsp:nvSpPr>
      <dsp:spPr>
        <a:xfrm>
          <a:off x="0" y="1738"/>
          <a:ext cx="11033029" cy="8812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112F3A-28F1-4F81-9868-C7436074198E}">
      <dsp:nvSpPr>
        <dsp:cNvPr id="0" name=""/>
        <dsp:cNvSpPr/>
      </dsp:nvSpPr>
      <dsp:spPr>
        <a:xfrm>
          <a:off x="266566" y="200011"/>
          <a:ext cx="484665" cy="484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CD748-BF03-4313-9029-CDB4DFC5C7CE}">
      <dsp:nvSpPr>
        <dsp:cNvPr id="0" name=""/>
        <dsp:cNvSpPr/>
      </dsp:nvSpPr>
      <dsp:spPr>
        <a:xfrm>
          <a:off x="1017798" y="1738"/>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889000">
            <a:lnSpc>
              <a:spcPct val="90000"/>
            </a:lnSpc>
            <a:spcBef>
              <a:spcPct val="0"/>
            </a:spcBef>
            <a:spcAft>
              <a:spcPct val="35000"/>
            </a:spcAft>
            <a:buNone/>
          </a:pPr>
          <a:r>
            <a:rPr lang="en-MY" sz="2000" kern="1200"/>
            <a:t>Java Development Kit (JDK) - Provides Java language environment for mobile application development and Java compiler to integrate and build Java-based modules of Android system.</a:t>
          </a:r>
          <a:endParaRPr lang="en-US" sz="2000" kern="1200"/>
        </a:p>
      </dsp:txBody>
      <dsp:txXfrm>
        <a:off x="1017798" y="1738"/>
        <a:ext cx="10015230" cy="881210"/>
      </dsp:txXfrm>
    </dsp:sp>
    <dsp:sp modelId="{C087EF77-7311-422B-9D0D-8AA99309750A}">
      <dsp:nvSpPr>
        <dsp:cNvPr id="0" name=""/>
        <dsp:cNvSpPr/>
      </dsp:nvSpPr>
      <dsp:spPr>
        <a:xfrm>
          <a:off x="0" y="1103252"/>
          <a:ext cx="11033029" cy="8812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02B199-A9A6-4886-AE0A-660C265C8A76}">
      <dsp:nvSpPr>
        <dsp:cNvPr id="0" name=""/>
        <dsp:cNvSpPr/>
      </dsp:nvSpPr>
      <dsp:spPr>
        <a:xfrm>
          <a:off x="266566" y="1301524"/>
          <a:ext cx="484665" cy="484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3B8D8-EEC7-4EE9-AE1A-E6CE6B6B20E7}">
      <dsp:nvSpPr>
        <dsp:cNvPr id="0" name=""/>
        <dsp:cNvSpPr/>
      </dsp:nvSpPr>
      <dsp:spPr>
        <a:xfrm>
          <a:off x="1017798" y="1103252"/>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889000">
            <a:lnSpc>
              <a:spcPct val="90000"/>
            </a:lnSpc>
            <a:spcBef>
              <a:spcPct val="0"/>
            </a:spcBef>
            <a:spcAft>
              <a:spcPct val="35000"/>
            </a:spcAft>
            <a:buNone/>
          </a:pPr>
          <a:r>
            <a:rPr lang="en-US" sz="2000" kern="1200"/>
            <a:t>Android SDK - Java-based libraries that provide APIs to control Android mobile device.</a:t>
          </a:r>
        </a:p>
      </dsp:txBody>
      <dsp:txXfrm>
        <a:off x="1017798" y="1103252"/>
        <a:ext cx="10015230" cy="881210"/>
      </dsp:txXfrm>
    </dsp:sp>
    <dsp:sp modelId="{BAEC42AD-5F8B-4456-AD86-8E18EC340042}">
      <dsp:nvSpPr>
        <dsp:cNvPr id="0" name=""/>
        <dsp:cNvSpPr/>
      </dsp:nvSpPr>
      <dsp:spPr>
        <a:xfrm>
          <a:off x="0" y="2204765"/>
          <a:ext cx="11033029" cy="8812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C69991-5B9F-4F32-8649-8E7FD9BCC5EE}">
      <dsp:nvSpPr>
        <dsp:cNvPr id="0" name=""/>
        <dsp:cNvSpPr/>
      </dsp:nvSpPr>
      <dsp:spPr>
        <a:xfrm>
          <a:off x="266566" y="2403038"/>
          <a:ext cx="484665" cy="4846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F2F5E-B0F5-461F-951D-8D653B5B7190}">
      <dsp:nvSpPr>
        <dsp:cNvPr id="0" name=""/>
        <dsp:cNvSpPr/>
      </dsp:nvSpPr>
      <dsp:spPr>
        <a:xfrm>
          <a:off x="1017798" y="2204765"/>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889000">
            <a:lnSpc>
              <a:spcPct val="90000"/>
            </a:lnSpc>
            <a:spcBef>
              <a:spcPct val="0"/>
            </a:spcBef>
            <a:spcAft>
              <a:spcPct val="35000"/>
            </a:spcAft>
            <a:buNone/>
          </a:pPr>
          <a:r>
            <a:rPr lang="en-US" sz="2000" kern="1200"/>
            <a:t>MySQL Database Server - Open-source relational database management system to organize application data</a:t>
          </a:r>
        </a:p>
      </dsp:txBody>
      <dsp:txXfrm>
        <a:off x="1017798" y="2204765"/>
        <a:ext cx="10015230" cy="881210"/>
      </dsp:txXfrm>
    </dsp:sp>
    <dsp:sp modelId="{072410F6-3F6F-4D8B-95ED-FC5DF83CC649}">
      <dsp:nvSpPr>
        <dsp:cNvPr id="0" name=""/>
        <dsp:cNvSpPr/>
      </dsp:nvSpPr>
      <dsp:spPr>
        <a:xfrm>
          <a:off x="0" y="3306279"/>
          <a:ext cx="11033029" cy="8812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E0B2B-04BE-4E4D-B488-5F59A3570DEB}">
      <dsp:nvSpPr>
        <dsp:cNvPr id="0" name=""/>
        <dsp:cNvSpPr/>
      </dsp:nvSpPr>
      <dsp:spPr>
        <a:xfrm>
          <a:off x="266566" y="3504551"/>
          <a:ext cx="484665" cy="4846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FB2521-19DD-4D17-834C-4656688B5543}">
      <dsp:nvSpPr>
        <dsp:cNvPr id="0" name=""/>
        <dsp:cNvSpPr/>
      </dsp:nvSpPr>
      <dsp:spPr>
        <a:xfrm>
          <a:off x="1017798" y="3306279"/>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889000">
            <a:lnSpc>
              <a:spcPct val="90000"/>
            </a:lnSpc>
            <a:spcBef>
              <a:spcPct val="0"/>
            </a:spcBef>
            <a:spcAft>
              <a:spcPct val="35000"/>
            </a:spcAft>
            <a:buNone/>
          </a:pPr>
          <a:r>
            <a:rPr lang="en-US" sz="2000" kern="1200"/>
            <a:t>Apache Web Server - Open-source Web server software to host MOBAC content and server-side logic</a:t>
          </a:r>
        </a:p>
      </dsp:txBody>
      <dsp:txXfrm>
        <a:off x="1017798" y="3306279"/>
        <a:ext cx="10015230" cy="8812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9D60C-97E2-4FD8-8441-468952D32355}">
      <dsp:nvSpPr>
        <dsp:cNvPr id="0" name=""/>
        <dsp:cNvSpPr/>
      </dsp:nvSpPr>
      <dsp:spPr>
        <a:xfrm>
          <a:off x="0" y="1466230"/>
          <a:ext cx="11033029" cy="12567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C8BD9-63C1-41D2-87D6-22512E180ABE}">
      <dsp:nvSpPr>
        <dsp:cNvPr id="0" name=""/>
        <dsp:cNvSpPr/>
      </dsp:nvSpPr>
      <dsp:spPr>
        <a:xfrm>
          <a:off x="380172" y="1749003"/>
          <a:ext cx="691222" cy="69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7BD6A-36D2-4DFD-831E-34412DA57CE7}">
      <dsp:nvSpPr>
        <dsp:cNvPr id="0" name=""/>
        <dsp:cNvSpPr/>
      </dsp:nvSpPr>
      <dsp:spPr>
        <a:xfrm>
          <a:off x="1451567" y="1466230"/>
          <a:ext cx="9581461"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l" defTabSz="1111250">
            <a:lnSpc>
              <a:spcPct val="100000"/>
            </a:lnSpc>
            <a:spcBef>
              <a:spcPct val="0"/>
            </a:spcBef>
            <a:spcAft>
              <a:spcPct val="35000"/>
            </a:spcAft>
            <a:buNone/>
          </a:pPr>
          <a:r>
            <a:rPr lang="en-US" sz="2500" kern="1200"/>
            <a:t>The system relies on HTTPS, FTP, CGI and MySQL protocols for communications among its components.</a:t>
          </a:r>
        </a:p>
      </dsp:txBody>
      <dsp:txXfrm>
        <a:off x="1451567" y="1466230"/>
        <a:ext cx="9581461" cy="12567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837B0-E04D-4463-82FE-1096473CFDA1}">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67B05-C5CB-4DA5-B381-0BB615169C82}">
      <dsp:nvSpPr>
        <dsp:cNvPr id="0" name=""/>
        <dsp:cNvSpPr/>
      </dsp:nvSpPr>
      <dsp:spPr>
        <a:xfrm>
          <a:off x="0" y="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MY" sz="3200" kern="1200"/>
            <a:t>Student - This includes all students enrolled in UTM's School of Computing. They should only have limited access to some services, such as viewing other students' information. </a:t>
          </a:r>
          <a:endParaRPr lang="en-US" sz="3200" kern="1200"/>
        </a:p>
      </dsp:txBody>
      <dsp:txXfrm>
        <a:off x="0" y="0"/>
        <a:ext cx="7240146" cy="2971800"/>
      </dsp:txXfrm>
    </dsp:sp>
    <dsp:sp modelId="{1AC3F609-17AD-4142-967A-B74DFAFE6D50}">
      <dsp:nvSpPr>
        <dsp:cNvPr id="0" name=""/>
        <dsp:cNvSpPr/>
      </dsp:nvSpPr>
      <dsp:spPr>
        <a:xfrm>
          <a:off x="0" y="2971800"/>
          <a:ext cx="7240146" cy="0"/>
        </a:xfrm>
        <a:prstGeom prst="line">
          <a:avLst/>
        </a:prstGeom>
        <a:solidFill>
          <a:schemeClr val="accent2">
            <a:hueOff val="1482432"/>
            <a:satOff val="-932"/>
            <a:lumOff val="7647"/>
            <a:alphaOff val="0"/>
          </a:schemeClr>
        </a:solidFill>
        <a:ln w="12700" cap="flat" cmpd="sng" algn="ctr">
          <a:solidFill>
            <a:schemeClr val="accent2">
              <a:hueOff val="1482432"/>
              <a:satOff val="-932"/>
              <a:lumOff val="7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71749-98DC-42D8-B843-F58DC660C3CC}">
      <dsp:nvSpPr>
        <dsp:cNvPr id="0" name=""/>
        <dsp:cNvSpPr/>
      </dsp:nvSpPr>
      <dsp:spPr>
        <a:xfrm>
          <a:off x="0" y="297180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MY" sz="3200" kern="1200"/>
            <a:t>Lecturer - This includes all lecturers affiliated with UTM's School of Computing. Certain functions, such as examining the subjects the student took over the semesters, should be restricted. </a:t>
          </a:r>
          <a:endParaRPr lang="en-US" sz="3200" kern="1200"/>
        </a:p>
      </dsp:txBody>
      <dsp:txXfrm>
        <a:off x="0" y="2971800"/>
        <a:ext cx="7240146" cy="2971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4B208-3FBB-4DFA-BA37-EBCA14EAEE13}">
      <dsp:nvSpPr>
        <dsp:cNvPr id="0" name=""/>
        <dsp:cNvSpPr/>
      </dsp:nvSpPr>
      <dsp:spPr>
        <a:xfrm>
          <a:off x="0" y="1933"/>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866DE-44F3-4CF4-B2C9-9B024D7D3771}">
      <dsp:nvSpPr>
        <dsp:cNvPr id="0" name=""/>
        <dsp:cNvSpPr/>
      </dsp:nvSpPr>
      <dsp:spPr>
        <a:xfrm>
          <a:off x="0" y="1933"/>
          <a:ext cx="10241280" cy="131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Maintainability - The system should be able to back-up all the data. The system should update the software regularly to increase security and stay updated with new software.</a:t>
          </a:r>
        </a:p>
      </dsp:txBody>
      <dsp:txXfrm>
        <a:off x="0" y="1933"/>
        <a:ext cx="10241280" cy="1318495"/>
      </dsp:txXfrm>
    </dsp:sp>
    <dsp:sp modelId="{3C5B3910-3648-46B1-8103-FB76F5F9CBF2}">
      <dsp:nvSpPr>
        <dsp:cNvPr id="0" name=""/>
        <dsp:cNvSpPr/>
      </dsp:nvSpPr>
      <dsp:spPr>
        <a:xfrm>
          <a:off x="0" y="1320428"/>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9D4A1-8638-48A6-9162-D0395713E592}">
      <dsp:nvSpPr>
        <dsp:cNvPr id="0" name=""/>
        <dsp:cNvSpPr/>
      </dsp:nvSpPr>
      <dsp:spPr>
        <a:xfrm>
          <a:off x="0" y="1320428"/>
          <a:ext cx="10241280" cy="131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Usability - The GUI (Graphical User Interface) shall be easy to learn and use by users of any technical background.</a:t>
          </a:r>
        </a:p>
      </dsp:txBody>
      <dsp:txXfrm>
        <a:off x="0" y="1320428"/>
        <a:ext cx="10241280" cy="1318495"/>
      </dsp:txXfrm>
    </dsp:sp>
    <dsp:sp modelId="{4B1BBAE2-13D5-4525-8FBC-FD320ADBDFFC}">
      <dsp:nvSpPr>
        <dsp:cNvPr id="0" name=""/>
        <dsp:cNvSpPr/>
      </dsp:nvSpPr>
      <dsp:spPr>
        <a:xfrm>
          <a:off x="0" y="2638923"/>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D5E6C-E08D-4C81-AC2B-5003B8ADB519}">
      <dsp:nvSpPr>
        <dsp:cNvPr id="0" name=""/>
        <dsp:cNvSpPr/>
      </dsp:nvSpPr>
      <dsp:spPr>
        <a:xfrm>
          <a:off x="0" y="2638923"/>
          <a:ext cx="10241280" cy="131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Reliability - The system shall never crash or hang, other than as the result of an operating system error. The system shall provide graceful degradation in the face of network delays and failures.</a:t>
          </a:r>
        </a:p>
      </dsp:txBody>
      <dsp:txXfrm>
        <a:off x="0" y="2638923"/>
        <a:ext cx="10241280" cy="13184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lnSpc>
                <a:spcPct val="100000"/>
              </a:lnSpc>
              <a:defRPr sz="48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January 8,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8231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January 8,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318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January 8,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2784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January 8,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80976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January 8,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0769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January 8,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3965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January 8,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86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January 8,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6590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January 8,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33297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January 8,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905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January 8,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73082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lIns="109728" tIns="109728" rIns="109728" bIns="91440" anchor="ctr"/>
          <a:lstStyle>
            <a:lvl1pPr algn="r">
              <a:defRPr sz="800" cap="none" spc="300" baseline="0">
                <a:solidFill>
                  <a:srgbClr val="FFFFFF"/>
                </a:solidFill>
              </a:defRPr>
            </a:lvl1pPr>
          </a:lstStyle>
          <a:p>
            <a:fld id="{AE0C963C-C1DB-4AFD-9DDC-0691666BF49B}" type="datetime2">
              <a:rPr lang="en-US" smtClean="0"/>
              <a:pPr/>
              <a:t>Saturday, January 8,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lIns="109728" tIns="109728" rIns="109728" bIns="91440" anchor="ctr"/>
          <a:lstStyle>
            <a:lvl1pPr algn="l">
              <a:defRPr sz="800" b="0" spc="150">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lIns="109728" tIns="109728" rIns="109728" bIns="9144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5270946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13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13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13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13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13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F546692-AE8B-44A0-B80A-403F196ECD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9"/>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55E1D-DC43-4558-8E3F-5C7852B80308}"/>
              </a:ext>
            </a:extLst>
          </p:cNvPr>
          <p:cNvSpPr>
            <a:spLocks noGrp="1"/>
          </p:cNvSpPr>
          <p:nvPr>
            <p:ph type="ctrTitle"/>
          </p:nvPr>
        </p:nvSpPr>
        <p:spPr>
          <a:xfrm>
            <a:off x="1619534" y="504966"/>
            <a:ext cx="8952932" cy="3043213"/>
          </a:xfrm>
        </p:spPr>
        <p:txBody>
          <a:bodyPr anchor="b">
            <a:normAutofit/>
          </a:bodyPr>
          <a:lstStyle/>
          <a:p>
            <a:r>
              <a:rPr lang="en-US">
                <a:solidFill>
                  <a:schemeClr val="bg1"/>
                </a:solidFill>
              </a:rPr>
              <a:t>Software Requirements Specification (SRS)</a:t>
            </a:r>
            <a:br>
              <a:rPr lang="en-US">
                <a:solidFill>
                  <a:schemeClr val="bg1"/>
                </a:solidFill>
              </a:rPr>
            </a:br>
            <a:r>
              <a:rPr lang="en-US">
                <a:solidFill>
                  <a:schemeClr val="bg1"/>
                </a:solidFill>
              </a:rPr>
              <a:t>FSKSM Timetable Management System</a:t>
            </a:r>
            <a:endParaRPr lang="en-MY">
              <a:solidFill>
                <a:schemeClr val="bg1"/>
              </a:solidFill>
            </a:endParaRPr>
          </a:p>
        </p:txBody>
      </p:sp>
      <p:sp>
        <p:nvSpPr>
          <p:cNvPr id="3" name="Subtitle 2">
            <a:extLst>
              <a:ext uri="{FF2B5EF4-FFF2-40B4-BE49-F238E27FC236}">
                <a16:creationId xmlns:a16="http://schemas.microsoft.com/office/drawing/2014/main" id="{CCD8229C-BCFD-4FF3-AC0D-88AA793C3504}"/>
              </a:ext>
            </a:extLst>
          </p:cNvPr>
          <p:cNvSpPr>
            <a:spLocks noGrp="1"/>
          </p:cNvSpPr>
          <p:nvPr>
            <p:ph type="subTitle" idx="1"/>
          </p:nvPr>
        </p:nvSpPr>
        <p:spPr>
          <a:xfrm>
            <a:off x="2950191" y="3749746"/>
            <a:ext cx="6291618" cy="2208321"/>
          </a:xfrm>
        </p:spPr>
        <p:txBody>
          <a:bodyPr anchor="t">
            <a:normAutofit/>
          </a:bodyPr>
          <a:lstStyle/>
          <a:p>
            <a:pPr>
              <a:lnSpc>
                <a:spcPct val="140000"/>
              </a:lnSpc>
            </a:pPr>
            <a:r>
              <a:rPr lang="en-MY" sz="1200">
                <a:solidFill>
                  <a:schemeClr val="bg1"/>
                </a:solidFill>
              </a:rPr>
              <a:t>Lecturer: MOHD RAZAK BIN SAMINGAN</a:t>
            </a:r>
          </a:p>
          <a:p>
            <a:pPr>
              <a:lnSpc>
                <a:spcPct val="140000"/>
              </a:lnSpc>
            </a:pPr>
            <a:r>
              <a:rPr lang="en-MY" sz="1200">
                <a:solidFill>
                  <a:schemeClr val="bg1"/>
                </a:solidFill>
              </a:rPr>
              <a:t>Member: RUHUL QUDDUS TAMIM A19MJ0182</a:t>
            </a:r>
          </a:p>
          <a:p>
            <a:pPr>
              <a:lnSpc>
                <a:spcPct val="140000"/>
              </a:lnSpc>
            </a:pPr>
            <a:r>
              <a:rPr lang="en-MY" sz="1200">
                <a:solidFill>
                  <a:schemeClr val="bg1"/>
                </a:solidFill>
              </a:rPr>
              <a:t>MD YUSUF BIN FORKAN A19MJ0178</a:t>
            </a:r>
          </a:p>
          <a:p>
            <a:pPr>
              <a:lnSpc>
                <a:spcPct val="140000"/>
              </a:lnSpc>
            </a:pPr>
            <a:r>
              <a:rPr lang="en-MY" sz="1200">
                <a:solidFill>
                  <a:schemeClr val="bg1"/>
                </a:solidFill>
              </a:rPr>
              <a:t>SHAFI AHMED A19MJ0184</a:t>
            </a:r>
          </a:p>
          <a:p>
            <a:pPr>
              <a:lnSpc>
                <a:spcPct val="140000"/>
              </a:lnSpc>
            </a:pPr>
            <a:r>
              <a:rPr lang="en-MY" sz="1200">
                <a:solidFill>
                  <a:schemeClr val="bg1"/>
                </a:solidFill>
              </a:rPr>
              <a:t>SYAFIQ IBNU RAMADHAN A19MJ0185</a:t>
            </a:r>
          </a:p>
        </p:txBody>
      </p:sp>
    </p:spTree>
    <p:extLst>
      <p:ext uri="{BB962C8B-B14F-4D97-AF65-F5344CB8AC3E}">
        <p14:creationId xmlns:p14="http://schemas.microsoft.com/office/powerpoint/2010/main" val="36949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22C6-95E3-4739-829D-1FA5A1F2DA56}"/>
              </a:ext>
            </a:extLst>
          </p:cNvPr>
          <p:cNvSpPr>
            <a:spLocks noGrp="1"/>
          </p:cNvSpPr>
          <p:nvPr>
            <p:ph type="title"/>
          </p:nvPr>
        </p:nvSpPr>
        <p:spPr>
          <a:xfrm>
            <a:off x="1157084" y="374427"/>
            <a:ext cx="10374517" cy="971512"/>
          </a:xfrm>
        </p:spPr>
        <p:txBody>
          <a:bodyPr anchor="ctr">
            <a:normAutofit/>
          </a:bodyPr>
          <a:lstStyle/>
          <a:p>
            <a:r>
              <a:rPr lang="en-MY" sz="3200">
                <a:solidFill>
                  <a:schemeClr val="bg1"/>
                </a:solidFill>
              </a:rPr>
              <a:t>Communication Interface</a:t>
            </a:r>
          </a:p>
        </p:txBody>
      </p:sp>
      <p:graphicFrame>
        <p:nvGraphicFramePr>
          <p:cNvPr id="5" name="Content Placeholder 2">
            <a:extLst>
              <a:ext uri="{FF2B5EF4-FFF2-40B4-BE49-F238E27FC236}">
                <a16:creationId xmlns:a16="http://schemas.microsoft.com/office/drawing/2014/main" id="{4C5D1ABD-A5D0-460E-A334-B0633B9F619B}"/>
              </a:ext>
            </a:extLst>
          </p:cNvPr>
          <p:cNvGraphicFramePr>
            <a:graphicFrameLocks noGrp="1"/>
          </p:cNvGraphicFramePr>
          <p:nvPr>
            <p:ph idx="1"/>
            <p:extLst>
              <p:ext uri="{D42A27DB-BD31-4B8C-83A1-F6EECF244321}">
                <p14:modId xmlns:p14="http://schemas.microsoft.com/office/powerpoint/2010/main" val="216071797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25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BABB-4A00-49F5-BEB4-1FA89EB5B8F6}"/>
              </a:ext>
            </a:extLst>
          </p:cNvPr>
          <p:cNvSpPr>
            <a:spLocks noGrp="1"/>
          </p:cNvSpPr>
          <p:nvPr>
            <p:ph type="title"/>
          </p:nvPr>
        </p:nvSpPr>
        <p:spPr/>
        <p:txBody>
          <a:bodyPr/>
          <a:lstStyle/>
          <a:p>
            <a:r>
              <a:rPr lang="en-US" dirty="0"/>
              <a:t>Operations</a:t>
            </a:r>
            <a:endParaRPr lang="en-MY" dirty="0"/>
          </a:p>
        </p:txBody>
      </p:sp>
      <p:sp>
        <p:nvSpPr>
          <p:cNvPr id="3" name="Content Placeholder 2">
            <a:extLst>
              <a:ext uri="{FF2B5EF4-FFF2-40B4-BE49-F238E27FC236}">
                <a16:creationId xmlns:a16="http://schemas.microsoft.com/office/drawing/2014/main" id="{5344FBD1-14AE-42B7-AB06-9DE8AF874E83}"/>
              </a:ext>
            </a:extLst>
          </p:cNvPr>
          <p:cNvSpPr>
            <a:spLocks noGrp="1"/>
          </p:cNvSpPr>
          <p:nvPr>
            <p:ph idx="1"/>
          </p:nvPr>
        </p:nvSpPr>
        <p:spPr/>
        <p:txBody>
          <a:bodyPr lIns="109728" tIns="109728" rIns="109728" bIns="91440" anchor="t"/>
          <a:lstStyle/>
          <a:p>
            <a:r>
              <a:rPr lang="en-MY" dirty="0">
                <a:ea typeface="+mn-lt"/>
                <a:cs typeface="+mn-lt"/>
              </a:rPr>
              <a:t>We can only retrieve data from the server because all of the data is already stored on the FSKSM server and we don't have permission to update the database. </a:t>
            </a:r>
            <a:endParaRPr lang="en-MY" dirty="0"/>
          </a:p>
        </p:txBody>
      </p:sp>
    </p:spTree>
    <p:extLst>
      <p:ext uri="{BB962C8B-B14F-4D97-AF65-F5344CB8AC3E}">
        <p14:creationId xmlns:p14="http://schemas.microsoft.com/office/powerpoint/2010/main" val="408436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45C7D0C-35C4-4982-9922-99961473BF3D}"/>
              </a:ext>
            </a:extLst>
          </p:cNvPr>
          <p:cNvPicPr>
            <a:picLocks noGrp="1" noChangeAspect="1"/>
          </p:cNvPicPr>
          <p:nvPr>
            <p:ph idx="1"/>
          </p:nvPr>
        </p:nvPicPr>
        <p:blipFill rotWithShape="1">
          <a:blip r:embed="rId2"/>
          <a:srcRect l="709" r="3457" b="-2"/>
          <a:stretch/>
        </p:blipFill>
        <p:spPr>
          <a:xfrm>
            <a:off x="4038599" y="10"/>
            <a:ext cx="8160026" cy="6875809"/>
          </a:xfrm>
          <a:prstGeom prst="rect">
            <a:avLst/>
          </a:prstGeom>
        </p:spPr>
      </p:pic>
      <p:sp>
        <p:nvSpPr>
          <p:cNvPr id="20" name="Freeform: Shape 1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61208F0-C736-4793-AFC2-C2C42E0FE1C7}"/>
              </a:ext>
            </a:extLst>
          </p:cNvPr>
          <p:cNvSpPr>
            <a:spLocks noGrp="1"/>
          </p:cNvSpPr>
          <p:nvPr>
            <p:ph type="title"/>
          </p:nvPr>
        </p:nvSpPr>
        <p:spPr>
          <a:xfrm>
            <a:off x="463825" y="2950387"/>
            <a:ext cx="3077044" cy="3531403"/>
          </a:xfrm>
        </p:spPr>
        <p:txBody>
          <a:bodyPr vert="horz" lIns="0" tIns="0" rIns="0" bIns="0" rtlCol="0" anchor="t">
            <a:normAutofit/>
          </a:bodyPr>
          <a:lstStyle/>
          <a:p>
            <a:pPr algn="r"/>
            <a:r>
              <a:rPr lang="en-US" sz="3200" cap="all" spc="750">
                <a:solidFill>
                  <a:schemeClr val="bg1"/>
                </a:solidFill>
              </a:rPr>
              <a:t>Product Function</a:t>
            </a:r>
          </a:p>
        </p:txBody>
      </p:sp>
    </p:spTree>
    <p:extLst>
      <p:ext uri="{BB962C8B-B14F-4D97-AF65-F5344CB8AC3E}">
        <p14:creationId xmlns:p14="http://schemas.microsoft.com/office/powerpoint/2010/main" val="289058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12B80-FEB4-4ED1-BB95-37FF7A6A4CBB}"/>
              </a:ext>
            </a:extLst>
          </p:cNvPr>
          <p:cNvSpPr>
            <a:spLocks noGrp="1"/>
          </p:cNvSpPr>
          <p:nvPr>
            <p:ph type="title"/>
          </p:nvPr>
        </p:nvSpPr>
        <p:spPr>
          <a:xfrm>
            <a:off x="457200" y="868280"/>
            <a:ext cx="3390645" cy="3363597"/>
          </a:xfrm>
        </p:spPr>
        <p:txBody>
          <a:bodyPr>
            <a:normAutofit/>
          </a:bodyPr>
          <a:lstStyle/>
          <a:p>
            <a:pPr algn="r"/>
            <a:r>
              <a:rPr lang="en-US" sz="2000">
                <a:solidFill>
                  <a:schemeClr val="bg1"/>
                </a:solidFill>
              </a:rPr>
              <a:t>User class and Characteristics</a:t>
            </a:r>
            <a:endParaRPr lang="en-MY" sz="2000">
              <a:solidFill>
                <a:schemeClr val="bg1"/>
              </a:solidFill>
            </a:endParaRPr>
          </a:p>
        </p:txBody>
      </p:sp>
      <p:graphicFrame>
        <p:nvGraphicFramePr>
          <p:cNvPr id="5" name="Content Placeholder 2">
            <a:extLst>
              <a:ext uri="{FF2B5EF4-FFF2-40B4-BE49-F238E27FC236}">
                <a16:creationId xmlns:a16="http://schemas.microsoft.com/office/drawing/2014/main" id="{041BC11B-2D80-471E-9612-7D7E0B379CC3}"/>
              </a:ext>
            </a:extLst>
          </p:cNvPr>
          <p:cNvGraphicFramePr>
            <a:graphicFrameLocks noGrp="1"/>
          </p:cNvGraphicFramePr>
          <p:nvPr>
            <p:ph idx="1"/>
            <p:extLst>
              <p:ext uri="{D42A27DB-BD31-4B8C-83A1-F6EECF244321}">
                <p14:modId xmlns:p14="http://schemas.microsoft.com/office/powerpoint/2010/main" val="791000169"/>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167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F7C37AC-68B9-4ABD-A115-AFA24A43FB43}"/>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200" cap="all" spc="750">
                <a:solidFill>
                  <a:schemeClr val="bg1"/>
                </a:solidFill>
              </a:rPr>
              <a:t>Conceptual ERD</a:t>
            </a:r>
          </a:p>
        </p:txBody>
      </p:sp>
      <p:pic>
        <p:nvPicPr>
          <p:cNvPr id="7" name="Picture 8" descr="Graphical user interface, application, Teams&#10;&#10;Description automatically generated">
            <a:extLst>
              <a:ext uri="{FF2B5EF4-FFF2-40B4-BE49-F238E27FC236}">
                <a16:creationId xmlns:a16="http://schemas.microsoft.com/office/drawing/2014/main" id="{16296711-100C-49E8-8F8B-297C71A81C61}"/>
              </a:ext>
            </a:extLst>
          </p:cNvPr>
          <p:cNvPicPr>
            <a:picLocks noGrp="1" noChangeAspect="1"/>
          </p:cNvPicPr>
          <p:nvPr>
            <p:ph idx="1"/>
          </p:nvPr>
        </p:nvPicPr>
        <p:blipFill>
          <a:blip r:embed="rId2"/>
          <a:stretch>
            <a:fillRect/>
          </a:stretch>
        </p:blipFill>
        <p:spPr>
          <a:xfrm>
            <a:off x="5049046" y="191150"/>
            <a:ext cx="6054778" cy="6475700"/>
          </a:xfrm>
          <a:prstGeom prst="rect">
            <a:avLst/>
          </a:prstGeom>
        </p:spPr>
      </p:pic>
    </p:spTree>
    <p:extLst>
      <p:ext uri="{BB962C8B-B14F-4D97-AF65-F5344CB8AC3E}">
        <p14:creationId xmlns:p14="http://schemas.microsoft.com/office/powerpoint/2010/main" val="164048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05BE-49D7-48F7-98CB-1364834C8CEB}"/>
              </a:ext>
            </a:extLst>
          </p:cNvPr>
          <p:cNvSpPr>
            <a:spLocks noGrp="1"/>
          </p:cNvSpPr>
          <p:nvPr>
            <p:ph type="title"/>
          </p:nvPr>
        </p:nvSpPr>
        <p:spPr/>
        <p:txBody>
          <a:bodyPr/>
          <a:lstStyle/>
          <a:p>
            <a:r>
              <a:rPr lang="en-US" dirty="0"/>
              <a:t>Constraints</a:t>
            </a:r>
            <a:endParaRPr lang="en-MY" dirty="0"/>
          </a:p>
        </p:txBody>
      </p:sp>
      <p:sp>
        <p:nvSpPr>
          <p:cNvPr id="3" name="Content Placeholder 2">
            <a:extLst>
              <a:ext uri="{FF2B5EF4-FFF2-40B4-BE49-F238E27FC236}">
                <a16:creationId xmlns:a16="http://schemas.microsoft.com/office/drawing/2014/main" id="{2D5CB054-24E4-4C26-82CC-44CF846257CB}"/>
              </a:ext>
            </a:extLst>
          </p:cNvPr>
          <p:cNvSpPr>
            <a:spLocks noGrp="1"/>
          </p:cNvSpPr>
          <p:nvPr>
            <p:ph idx="1"/>
          </p:nvPr>
        </p:nvSpPr>
        <p:spPr/>
        <p:txBody>
          <a:bodyPr lIns="109728" tIns="109728" rIns="109728" bIns="91440" anchor="t"/>
          <a:lstStyle/>
          <a:p>
            <a:r>
              <a:rPr lang="en-MY" dirty="0">
                <a:ea typeface="+mn-lt"/>
                <a:cs typeface="+mn-lt"/>
              </a:rPr>
              <a:t>The step of entering data needs to be sufficient and effective. Sufficiency means a complete set of constraints which can be reflected in the system. Control and strong security procedures must be used to prevent FSKSM server through JSON from damages. </a:t>
            </a:r>
          </a:p>
        </p:txBody>
      </p:sp>
    </p:spTree>
    <p:extLst>
      <p:ext uri="{BB962C8B-B14F-4D97-AF65-F5344CB8AC3E}">
        <p14:creationId xmlns:p14="http://schemas.microsoft.com/office/powerpoint/2010/main" val="82574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chnological background">
            <a:extLst>
              <a:ext uri="{FF2B5EF4-FFF2-40B4-BE49-F238E27FC236}">
                <a16:creationId xmlns:a16="http://schemas.microsoft.com/office/drawing/2014/main" id="{D3298CA6-B67D-4CE5-A225-991B46F94D47}"/>
              </a:ext>
            </a:extLst>
          </p:cNvPr>
          <p:cNvPicPr>
            <a:picLocks noChangeAspect="1"/>
          </p:cNvPicPr>
          <p:nvPr/>
        </p:nvPicPr>
        <p:blipFill rotWithShape="1">
          <a:blip r:embed="rId2"/>
          <a:srcRect t="4804" b="10932"/>
          <a:stretch/>
        </p:blipFill>
        <p:spPr>
          <a:xfrm>
            <a:off x="20" y="-1"/>
            <a:ext cx="12191980" cy="6857571"/>
          </a:xfrm>
          <a:prstGeom prst="rect">
            <a:avLst/>
          </a:prstGeom>
        </p:spPr>
      </p:pic>
      <p:sp>
        <p:nvSpPr>
          <p:cNvPr id="26" name="Rectangle 25">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291E6-E867-4DF8-B57D-6E6FA32587EC}"/>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a:solidFill>
                  <a:schemeClr val="bg1"/>
                </a:solidFill>
              </a:rPr>
              <a:t>External Interface Requirement</a:t>
            </a:r>
          </a:p>
        </p:txBody>
      </p:sp>
    </p:spTree>
    <p:extLst>
      <p:ext uri="{BB962C8B-B14F-4D97-AF65-F5344CB8AC3E}">
        <p14:creationId xmlns:p14="http://schemas.microsoft.com/office/powerpoint/2010/main" val="87792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112CB3F-39D7-43EC-96AE-EFD7AD62B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89113" y="-3047751"/>
            <a:ext cx="1594273" cy="7658101"/>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A57F74-2956-4C2E-A5C6-430E89C66C58}"/>
              </a:ext>
            </a:extLst>
          </p:cNvPr>
          <p:cNvSpPr>
            <a:spLocks noGrp="1"/>
          </p:cNvSpPr>
          <p:nvPr>
            <p:ph type="title"/>
          </p:nvPr>
        </p:nvSpPr>
        <p:spPr>
          <a:xfrm>
            <a:off x="1093694" y="322727"/>
            <a:ext cx="6717553" cy="992098"/>
          </a:xfrm>
        </p:spPr>
        <p:txBody>
          <a:bodyPr vert="horz" lIns="0" tIns="0" rIns="0" bIns="0" rtlCol="0" anchor="ctr">
            <a:normAutofit/>
          </a:bodyPr>
          <a:lstStyle/>
          <a:p>
            <a:r>
              <a:rPr lang="en-US" sz="3200" cap="all" spc="750">
                <a:solidFill>
                  <a:schemeClr val="bg1"/>
                </a:solidFill>
              </a:rPr>
              <a:t>User Interface</a:t>
            </a:r>
          </a:p>
        </p:txBody>
      </p:sp>
      <p:pic>
        <p:nvPicPr>
          <p:cNvPr id="7" name="Content Placeholder 3" descr="A picture containing text, monitor, electronics, indoor&#10;&#10;Description automatically generated">
            <a:extLst>
              <a:ext uri="{FF2B5EF4-FFF2-40B4-BE49-F238E27FC236}">
                <a16:creationId xmlns:a16="http://schemas.microsoft.com/office/drawing/2014/main" id="{DAE40EBC-EBEF-48F5-BD6B-70ACC48100C3}"/>
              </a:ext>
            </a:extLst>
          </p:cNvPr>
          <p:cNvPicPr>
            <a:picLocks noChangeAspect="1"/>
          </p:cNvPicPr>
          <p:nvPr/>
        </p:nvPicPr>
        <p:blipFill rotWithShape="1">
          <a:blip r:embed="rId2">
            <a:extLst>
              <a:ext uri="{28A0092B-C50C-407E-A947-70E740481C1C}">
                <a14:useLocalDpi xmlns:a14="http://schemas.microsoft.com/office/drawing/2010/main" val="0"/>
              </a:ext>
            </a:extLst>
          </a:blip>
          <a:srcRect l="1558" r="936"/>
          <a:stretch/>
        </p:blipFill>
        <p:spPr bwMode="auto">
          <a:xfrm>
            <a:off x="719727" y="2190580"/>
            <a:ext cx="2087326" cy="4218163"/>
          </a:xfrm>
          <a:prstGeom prst="roundRect">
            <a:avLst/>
          </a:prstGeom>
          <a:extLst>
            <a:ext uri="{53640926-AAD7-44D8-BBD7-CCE9431645EC}">
              <a14:shadowObscured xmlns:a14="http://schemas.microsoft.com/office/drawing/2010/main"/>
            </a:ext>
          </a:extLst>
        </p:spPr>
      </p:pic>
      <p:pic>
        <p:nvPicPr>
          <p:cNvPr id="11" name="Picture 10" descr="A picture containing text, monitor, screen, silver&#10;&#10;Description automatically generated">
            <a:extLst>
              <a:ext uri="{FF2B5EF4-FFF2-40B4-BE49-F238E27FC236}">
                <a16:creationId xmlns:a16="http://schemas.microsoft.com/office/drawing/2014/main" id="{EE7AD2EF-10F9-4851-8238-15CD8AE87B3C}"/>
              </a:ext>
            </a:extLst>
          </p:cNvPr>
          <p:cNvPicPr>
            <a:picLocks noChangeAspect="1"/>
          </p:cNvPicPr>
          <p:nvPr/>
        </p:nvPicPr>
        <p:blipFill rotWithShape="1">
          <a:blip r:embed="rId3"/>
          <a:srcRect l="3021" t="1234" r="2716" b="2006"/>
          <a:stretch/>
        </p:blipFill>
        <p:spPr bwMode="auto">
          <a:xfrm>
            <a:off x="9342018" y="2190579"/>
            <a:ext cx="2095748" cy="4218163"/>
          </a:xfrm>
          <a:prstGeom prst="roundRect">
            <a:avLst/>
          </a:prstGeom>
          <a:extLst>
            <a:ext uri="{53640926-AAD7-44D8-BBD7-CCE9431645EC}">
              <a14:shadowObscured xmlns:a14="http://schemas.microsoft.com/office/drawing/2010/main"/>
            </a:ext>
          </a:extLst>
        </p:spPr>
      </p:pic>
      <p:pic>
        <p:nvPicPr>
          <p:cNvPr id="12" name="Picture 11" descr="A screenshot of a phone&#10;&#10;Description automatically generated with medium confidence">
            <a:extLst>
              <a:ext uri="{FF2B5EF4-FFF2-40B4-BE49-F238E27FC236}">
                <a16:creationId xmlns:a16="http://schemas.microsoft.com/office/drawing/2014/main" id="{939FC780-DEC1-4DBF-850F-34052E5A35D4}"/>
              </a:ext>
            </a:extLst>
          </p:cNvPr>
          <p:cNvPicPr>
            <a:picLocks noChangeAspect="1"/>
          </p:cNvPicPr>
          <p:nvPr/>
        </p:nvPicPr>
        <p:blipFill rotWithShape="1">
          <a:blip r:embed="rId4"/>
          <a:srcRect l="2462" r="1231"/>
          <a:stretch/>
        </p:blipFill>
        <p:spPr bwMode="auto">
          <a:xfrm>
            <a:off x="6476621" y="2190579"/>
            <a:ext cx="2081972" cy="4218163"/>
          </a:xfrm>
          <a:prstGeom prst="roundRect">
            <a:avLst/>
          </a:prstGeom>
          <a:extLst>
            <a:ext uri="{53640926-AAD7-44D8-BBD7-CCE9431645EC}">
              <a14:shadowObscured xmlns:a14="http://schemas.microsoft.com/office/drawing/2010/main"/>
            </a:ext>
          </a:extLst>
        </p:spPr>
      </p:pic>
      <p:pic>
        <p:nvPicPr>
          <p:cNvPr id="5" name="Content Placeholder 4" descr="A picture containing text, monitor, electronics, iPod&#10;&#10;Description automatically generated">
            <a:extLst>
              <a:ext uri="{FF2B5EF4-FFF2-40B4-BE49-F238E27FC236}">
                <a16:creationId xmlns:a16="http://schemas.microsoft.com/office/drawing/2014/main" id="{EEA201FC-ACBF-490A-9608-C579360C4264}"/>
              </a:ext>
            </a:extLst>
          </p:cNvPr>
          <p:cNvPicPr>
            <a:picLocks noGrp="1" noChangeAspect="1"/>
          </p:cNvPicPr>
          <p:nvPr>
            <p:ph idx="1"/>
          </p:nvPr>
        </p:nvPicPr>
        <p:blipFill rotWithShape="1">
          <a:blip r:embed="rId5"/>
          <a:srcRect l="2374" r="4450"/>
          <a:stretch/>
        </p:blipFill>
        <p:spPr bwMode="auto">
          <a:xfrm>
            <a:off x="3590478" y="2190579"/>
            <a:ext cx="2102718" cy="4218163"/>
          </a:xfrm>
          <a:prstGeom prst="round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E79244D-78D5-4DB8-81A2-CE15C530D1D6}"/>
              </a:ext>
            </a:extLst>
          </p:cNvPr>
          <p:cNvSpPr txBox="1"/>
          <p:nvPr/>
        </p:nvSpPr>
        <p:spPr>
          <a:xfrm>
            <a:off x="1027594" y="6400372"/>
            <a:ext cx="1447448" cy="369332"/>
          </a:xfrm>
          <a:prstGeom prst="rect">
            <a:avLst/>
          </a:prstGeom>
          <a:noFill/>
        </p:spPr>
        <p:txBody>
          <a:bodyPr wrap="none" rtlCol="0">
            <a:spAutoFit/>
          </a:bodyPr>
          <a:lstStyle/>
          <a:p>
            <a:r>
              <a:rPr lang="en-MY" dirty="0"/>
              <a:t>Start-up page</a:t>
            </a:r>
          </a:p>
        </p:txBody>
      </p:sp>
      <p:sp>
        <p:nvSpPr>
          <p:cNvPr id="4" name="TextBox 3">
            <a:extLst>
              <a:ext uri="{FF2B5EF4-FFF2-40B4-BE49-F238E27FC236}">
                <a16:creationId xmlns:a16="http://schemas.microsoft.com/office/drawing/2014/main" id="{0C3B51C5-619E-4F49-8324-DD46842A1AD6}"/>
              </a:ext>
            </a:extLst>
          </p:cNvPr>
          <p:cNvSpPr txBox="1"/>
          <p:nvPr/>
        </p:nvSpPr>
        <p:spPr>
          <a:xfrm>
            <a:off x="4038598" y="6424579"/>
            <a:ext cx="1176925" cy="369332"/>
          </a:xfrm>
          <a:prstGeom prst="rect">
            <a:avLst/>
          </a:prstGeom>
          <a:noFill/>
        </p:spPr>
        <p:txBody>
          <a:bodyPr wrap="none" rtlCol="0">
            <a:spAutoFit/>
          </a:bodyPr>
          <a:lstStyle/>
          <a:p>
            <a:r>
              <a:rPr lang="en-MY" dirty="0"/>
              <a:t>Login page</a:t>
            </a:r>
          </a:p>
        </p:txBody>
      </p:sp>
      <p:sp>
        <p:nvSpPr>
          <p:cNvPr id="6" name="TextBox 5">
            <a:extLst>
              <a:ext uri="{FF2B5EF4-FFF2-40B4-BE49-F238E27FC236}">
                <a16:creationId xmlns:a16="http://schemas.microsoft.com/office/drawing/2014/main" id="{3824C169-EABF-49C1-9C21-EB27BC2A83BF}"/>
              </a:ext>
            </a:extLst>
          </p:cNvPr>
          <p:cNvSpPr txBox="1"/>
          <p:nvPr/>
        </p:nvSpPr>
        <p:spPr>
          <a:xfrm>
            <a:off x="6889069" y="6424579"/>
            <a:ext cx="1257075" cy="369332"/>
          </a:xfrm>
          <a:prstGeom prst="rect">
            <a:avLst/>
          </a:prstGeom>
          <a:noFill/>
        </p:spPr>
        <p:txBody>
          <a:bodyPr wrap="none" rtlCol="0">
            <a:spAutoFit/>
          </a:bodyPr>
          <a:lstStyle/>
          <a:p>
            <a:r>
              <a:rPr lang="en-MY" dirty="0"/>
              <a:t>Home page</a:t>
            </a:r>
          </a:p>
        </p:txBody>
      </p:sp>
      <p:sp>
        <p:nvSpPr>
          <p:cNvPr id="8" name="TextBox 7">
            <a:extLst>
              <a:ext uri="{FF2B5EF4-FFF2-40B4-BE49-F238E27FC236}">
                <a16:creationId xmlns:a16="http://schemas.microsoft.com/office/drawing/2014/main" id="{0E0FD80B-1791-4E14-AE3C-D53025E42DEC}"/>
              </a:ext>
            </a:extLst>
          </p:cNvPr>
          <p:cNvSpPr txBox="1"/>
          <p:nvPr/>
        </p:nvSpPr>
        <p:spPr>
          <a:xfrm>
            <a:off x="10037391" y="6408742"/>
            <a:ext cx="705001" cy="369332"/>
          </a:xfrm>
          <a:prstGeom prst="rect">
            <a:avLst/>
          </a:prstGeom>
          <a:noFill/>
        </p:spPr>
        <p:txBody>
          <a:bodyPr wrap="none" rtlCol="0">
            <a:spAutoFit/>
          </a:bodyPr>
          <a:lstStyle/>
          <a:p>
            <a:r>
              <a:rPr lang="en-MY" dirty="0"/>
              <a:t>Menu</a:t>
            </a:r>
          </a:p>
        </p:txBody>
      </p:sp>
    </p:spTree>
    <p:extLst>
      <p:ext uri="{BB962C8B-B14F-4D97-AF65-F5344CB8AC3E}">
        <p14:creationId xmlns:p14="http://schemas.microsoft.com/office/powerpoint/2010/main" val="3606058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F3C71C-F812-44B9-9128-40D9087A5A44}"/>
              </a:ext>
            </a:extLst>
          </p:cNvPr>
          <p:cNvSpPr>
            <a:spLocks noGrp="1"/>
          </p:cNvSpPr>
          <p:nvPr>
            <p:ph type="title"/>
          </p:nvPr>
        </p:nvSpPr>
        <p:spPr>
          <a:xfrm>
            <a:off x="1371601" y="457200"/>
            <a:ext cx="9448800" cy="1101145"/>
          </a:xfrm>
        </p:spPr>
        <p:txBody>
          <a:bodyPr vert="horz" lIns="0" tIns="0" rIns="0" bIns="0" rtlCol="0" anchor="ctr">
            <a:normAutofit/>
          </a:bodyPr>
          <a:lstStyle/>
          <a:p>
            <a:r>
              <a:rPr lang="en-US" sz="3200" cap="all">
                <a:solidFill>
                  <a:schemeClr val="bg1"/>
                </a:solidFill>
              </a:rPr>
              <a:t>User interface (cont.)</a:t>
            </a:r>
          </a:p>
        </p:txBody>
      </p:sp>
      <p:pic>
        <p:nvPicPr>
          <p:cNvPr id="9" name="Picture 8" descr="A picture containing text, monitor, screen, silver&#10;&#10;Description automatically generated">
            <a:extLst>
              <a:ext uri="{FF2B5EF4-FFF2-40B4-BE49-F238E27FC236}">
                <a16:creationId xmlns:a16="http://schemas.microsoft.com/office/drawing/2014/main" id="{96C32B06-4FFA-4DF0-A943-FF3DF5D2A4DC}"/>
              </a:ext>
            </a:extLst>
          </p:cNvPr>
          <p:cNvPicPr>
            <a:picLocks noChangeAspect="1"/>
          </p:cNvPicPr>
          <p:nvPr/>
        </p:nvPicPr>
        <p:blipFill rotWithShape="1">
          <a:blip r:embed="rId2"/>
          <a:srcRect l="3021" t="1234" r="2716" b="2006"/>
          <a:stretch/>
        </p:blipFill>
        <p:spPr bwMode="auto">
          <a:xfrm>
            <a:off x="7738508" y="1462657"/>
            <a:ext cx="1759468" cy="3541327"/>
          </a:xfrm>
          <a:prstGeom prst="roundRect">
            <a:avLst/>
          </a:prstGeom>
          <a:extLst>
            <a:ext uri="{53640926-AAD7-44D8-BBD7-CCE9431645EC}">
              <a14:shadowObscured xmlns:a14="http://schemas.microsoft.com/office/drawing/2010/main"/>
            </a:ext>
          </a:extLst>
        </p:spPr>
      </p:pic>
      <p:pic>
        <p:nvPicPr>
          <p:cNvPr id="13" name="Content Placeholder 4" descr="A picture containing text, monitor, electronics, iPod&#10;&#10;Description automatically generated">
            <a:extLst>
              <a:ext uri="{FF2B5EF4-FFF2-40B4-BE49-F238E27FC236}">
                <a16:creationId xmlns:a16="http://schemas.microsoft.com/office/drawing/2014/main" id="{31CB8AF6-2F64-41A9-8AE9-7AEAE380BD3C}"/>
              </a:ext>
            </a:extLst>
          </p:cNvPr>
          <p:cNvPicPr>
            <a:picLocks noGrp="1" noChangeAspect="1"/>
          </p:cNvPicPr>
          <p:nvPr>
            <p:ph sz="half" idx="1"/>
          </p:nvPr>
        </p:nvPicPr>
        <p:blipFill rotWithShape="1">
          <a:blip r:embed="rId3"/>
          <a:srcRect l="2374" r="4450"/>
          <a:stretch/>
        </p:blipFill>
        <p:spPr bwMode="auto">
          <a:xfrm>
            <a:off x="1958972" y="1445185"/>
            <a:ext cx="1765322" cy="3541327"/>
          </a:xfrm>
          <a:prstGeom prst="roundRect">
            <a:avLst/>
          </a:prstGeom>
          <a:extLst>
            <a:ext uri="{53640926-AAD7-44D8-BBD7-CCE9431645EC}">
              <a14:shadowObscured xmlns:a14="http://schemas.microsoft.com/office/drawing/2010/main"/>
            </a:ext>
          </a:extLst>
        </p:spPr>
      </p:pic>
      <p:pic>
        <p:nvPicPr>
          <p:cNvPr id="8" name="Picture 7" descr="A screenshot of a phone&#10;&#10;Description automatically generated with medium confidence">
            <a:extLst>
              <a:ext uri="{FF2B5EF4-FFF2-40B4-BE49-F238E27FC236}">
                <a16:creationId xmlns:a16="http://schemas.microsoft.com/office/drawing/2014/main" id="{EC8A1299-CB2E-41CF-818A-E3FAA8211239}"/>
              </a:ext>
            </a:extLst>
          </p:cNvPr>
          <p:cNvPicPr>
            <a:picLocks noChangeAspect="1"/>
          </p:cNvPicPr>
          <p:nvPr/>
        </p:nvPicPr>
        <p:blipFill rotWithShape="1">
          <a:blip r:embed="rId4"/>
          <a:srcRect l="2462" r="1231"/>
          <a:stretch/>
        </p:blipFill>
        <p:spPr bwMode="auto">
          <a:xfrm>
            <a:off x="4864946" y="1445186"/>
            <a:ext cx="1747903" cy="3558797"/>
          </a:xfrm>
          <a:prstGeom prst="roundRect">
            <a:avLst/>
          </a:prstGeom>
          <a:extLst>
            <a:ext uri="{53640926-AAD7-44D8-BBD7-CCE9431645EC}">
              <a14:shadowObscured xmlns:a14="http://schemas.microsoft.com/office/drawing/2010/main"/>
            </a:ext>
          </a:extLst>
        </p:spPr>
      </p:pic>
      <p:sp>
        <p:nvSpPr>
          <p:cNvPr id="10" name="Content Placeholder 9">
            <a:extLst>
              <a:ext uri="{FF2B5EF4-FFF2-40B4-BE49-F238E27FC236}">
                <a16:creationId xmlns:a16="http://schemas.microsoft.com/office/drawing/2014/main" id="{2C1719E0-8DBB-43C2-99D1-E22A31E6BF1D}"/>
              </a:ext>
            </a:extLst>
          </p:cNvPr>
          <p:cNvSpPr>
            <a:spLocks noGrp="1"/>
          </p:cNvSpPr>
          <p:nvPr>
            <p:ph sz="half" idx="2"/>
          </p:nvPr>
        </p:nvSpPr>
        <p:spPr>
          <a:xfrm>
            <a:off x="1371600" y="5076664"/>
            <a:ext cx="9448800" cy="1233984"/>
          </a:xfrm>
        </p:spPr>
        <p:txBody>
          <a:bodyPr vert="horz" lIns="0" tIns="0" rIns="0" bIns="0" rtlCol="0">
            <a:normAutofit/>
          </a:bodyPr>
          <a:lstStyle/>
          <a:p>
            <a:pPr>
              <a:lnSpc>
                <a:spcPct val="110000"/>
              </a:lnSpc>
            </a:pPr>
            <a:r>
              <a:rPr lang="en-US" sz="1400" dirty="0"/>
              <a:t>The user enter UTMID and password to login to the app.</a:t>
            </a:r>
          </a:p>
          <a:p>
            <a:pPr>
              <a:lnSpc>
                <a:spcPct val="110000"/>
              </a:lnSpc>
            </a:pPr>
            <a:r>
              <a:rPr lang="en-US" sz="1400" dirty="0"/>
              <a:t>The user will be directed to the Home page where the user can select session and clicks on Submit to procced to view Menu page.</a:t>
            </a:r>
          </a:p>
          <a:p>
            <a:pPr>
              <a:lnSpc>
                <a:spcPct val="110000"/>
              </a:lnSpc>
            </a:pPr>
            <a:r>
              <a:rPr lang="en-US" sz="1400" dirty="0"/>
              <a:t>From the Menu page the user can proceed to other pages</a:t>
            </a:r>
          </a:p>
        </p:txBody>
      </p:sp>
    </p:spTree>
    <p:extLst>
      <p:ext uri="{BB962C8B-B14F-4D97-AF65-F5344CB8AC3E}">
        <p14:creationId xmlns:p14="http://schemas.microsoft.com/office/powerpoint/2010/main" val="220999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F3C71C-F812-44B9-9128-40D9087A5A44}"/>
              </a:ext>
            </a:extLst>
          </p:cNvPr>
          <p:cNvSpPr>
            <a:spLocks noGrp="1"/>
          </p:cNvSpPr>
          <p:nvPr>
            <p:ph type="title"/>
          </p:nvPr>
        </p:nvSpPr>
        <p:spPr>
          <a:xfrm>
            <a:off x="1371601" y="457200"/>
            <a:ext cx="9448800" cy="1101145"/>
          </a:xfrm>
        </p:spPr>
        <p:txBody>
          <a:bodyPr vert="horz" lIns="0" tIns="0" rIns="0" bIns="0" rtlCol="0" anchor="ctr">
            <a:normAutofit/>
          </a:bodyPr>
          <a:lstStyle/>
          <a:p>
            <a:r>
              <a:rPr lang="en-US" sz="3200" cap="all">
                <a:solidFill>
                  <a:schemeClr val="bg1"/>
                </a:solidFill>
              </a:rPr>
              <a:t>User interface (cont.)</a:t>
            </a:r>
          </a:p>
        </p:txBody>
      </p:sp>
      <p:pic>
        <p:nvPicPr>
          <p:cNvPr id="9" name="Picture 8" descr="A picture containing text, monitor, screen, silver&#10;&#10;Description automatically generated">
            <a:extLst>
              <a:ext uri="{FF2B5EF4-FFF2-40B4-BE49-F238E27FC236}">
                <a16:creationId xmlns:a16="http://schemas.microsoft.com/office/drawing/2014/main" id="{96C32B06-4FFA-4DF0-A943-FF3DF5D2A4DC}"/>
              </a:ext>
            </a:extLst>
          </p:cNvPr>
          <p:cNvPicPr>
            <a:picLocks noChangeAspect="1"/>
          </p:cNvPicPr>
          <p:nvPr/>
        </p:nvPicPr>
        <p:blipFill rotWithShape="1">
          <a:blip r:embed="rId2"/>
          <a:srcRect l="3021" t="1234" r="2716" b="2006"/>
          <a:stretch/>
        </p:blipFill>
        <p:spPr bwMode="auto">
          <a:xfrm>
            <a:off x="1955740" y="1453920"/>
            <a:ext cx="1759468" cy="3541327"/>
          </a:xfrm>
          <a:prstGeom prst="roundRect">
            <a:avLst/>
          </a:prstGeom>
          <a:extLst>
            <a:ext uri="{53640926-AAD7-44D8-BBD7-CCE9431645EC}">
              <a14:shadowObscured xmlns:a14="http://schemas.microsoft.com/office/drawing/2010/main"/>
            </a:ext>
          </a:extLst>
        </p:spPr>
      </p:pic>
      <p:sp>
        <p:nvSpPr>
          <p:cNvPr id="10" name="Content Placeholder 9">
            <a:extLst>
              <a:ext uri="{FF2B5EF4-FFF2-40B4-BE49-F238E27FC236}">
                <a16:creationId xmlns:a16="http://schemas.microsoft.com/office/drawing/2014/main" id="{2C1719E0-8DBB-43C2-99D1-E22A31E6BF1D}"/>
              </a:ext>
            </a:extLst>
          </p:cNvPr>
          <p:cNvSpPr>
            <a:spLocks noGrp="1"/>
          </p:cNvSpPr>
          <p:nvPr>
            <p:ph sz="half" idx="2"/>
          </p:nvPr>
        </p:nvSpPr>
        <p:spPr>
          <a:xfrm>
            <a:off x="1371600" y="5076664"/>
            <a:ext cx="9448800" cy="1233984"/>
          </a:xfrm>
        </p:spPr>
        <p:txBody>
          <a:bodyPr vert="horz" lIns="0" tIns="0" rIns="0" bIns="0" rtlCol="0">
            <a:normAutofit/>
          </a:bodyPr>
          <a:lstStyle/>
          <a:p>
            <a:pPr>
              <a:lnSpc>
                <a:spcPct val="110000"/>
              </a:lnSpc>
            </a:pPr>
            <a:r>
              <a:rPr lang="en-US" sz="1400" dirty="0"/>
              <a:t>The user selects the Room page from the Menu page.</a:t>
            </a:r>
          </a:p>
          <a:p>
            <a:pPr>
              <a:lnSpc>
                <a:spcPct val="110000"/>
              </a:lnSpc>
            </a:pPr>
            <a:r>
              <a:rPr lang="en-US" sz="1400" dirty="0"/>
              <a:t>The user is directed to Room page where the user searches for the room from the drop-down list and clicks on Show button.</a:t>
            </a:r>
          </a:p>
          <a:p>
            <a:pPr>
              <a:lnSpc>
                <a:spcPct val="110000"/>
              </a:lnSpc>
            </a:pPr>
            <a:r>
              <a:rPr lang="en-US" sz="1400" dirty="0"/>
              <a:t>The user is directed to a new page where the selected Room Timetable is shown.</a:t>
            </a:r>
          </a:p>
        </p:txBody>
      </p:sp>
      <p:pic>
        <p:nvPicPr>
          <p:cNvPr id="14" name="Content Placeholder 50" descr="A picture containing text, monitor, electronics, phone&#10;&#10;Description automatically generated">
            <a:extLst>
              <a:ext uri="{FF2B5EF4-FFF2-40B4-BE49-F238E27FC236}">
                <a16:creationId xmlns:a16="http://schemas.microsoft.com/office/drawing/2014/main" id="{F0688D07-EC07-4C27-B2CC-521E7DD4D832}"/>
              </a:ext>
            </a:extLst>
          </p:cNvPr>
          <p:cNvPicPr>
            <a:picLocks noChangeAspect="1"/>
          </p:cNvPicPr>
          <p:nvPr/>
        </p:nvPicPr>
        <p:blipFill rotWithShape="1">
          <a:blip r:embed="rId3"/>
          <a:srcRect l="11538" t="2466" r="8462"/>
          <a:stretch/>
        </p:blipFill>
        <p:spPr bwMode="auto">
          <a:xfrm>
            <a:off x="4861705" y="1453920"/>
            <a:ext cx="1751410" cy="3546344"/>
          </a:xfrm>
          <a:prstGeom prst="roundRect">
            <a:avLst/>
          </a:prstGeom>
          <a:extLst>
            <a:ext uri="{53640926-AAD7-44D8-BBD7-CCE9431645EC}">
              <a14:shadowObscured xmlns:a14="http://schemas.microsoft.com/office/drawing/2010/main"/>
            </a:ext>
          </a:extLst>
        </p:spPr>
      </p:pic>
      <p:pic>
        <p:nvPicPr>
          <p:cNvPr id="16" name="Picture 15" descr="A picture containing text, monitor, electronics, cellphone&#10;&#10;Description automatically generated">
            <a:extLst>
              <a:ext uri="{FF2B5EF4-FFF2-40B4-BE49-F238E27FC236}">
                <a16:creationId xmlns:a16="http://schemas.microsoft.com/office/drawing/2014/main" id="{279BD7BD-2978-43E0-AB9D-5CBB9AEE152F}"/>
              </a:ext>
            </a:extLst>
          </p:cNvPr>
          <p:cNvPicPr>
            <a:picLocks noChangeAspect="1"/>
          </p:cNvPicPr>
          <p:nvPr/>
        </p:nvPicPr>
        <p:blipFill rotWithShape="1">
          <a:blip r:embed="rId4"/>
          <a:srcRect l="5013" t="2710" r="12928" b="2244"/>
          <a:stretch/>
        </p:blipFill>
        <p:spPr bwMode="auto">
          <a:xfrm>
            <a:off x="7759612" y="1448903"/>
            <a:ext cx="1751339" cy="3546344"/>
          </a:xfrm>
          <a:prstGeom prst="round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5498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8CE2-228E-4E23-9A02-BDF78F858514}"/>
              </a:ext>
            </a:extLst>
          </p:cNvPr>
          <p:cNvSpPr>
            <a:spLocks noGrp="1"/>
          </p:cNvSpPr>
          <p:nvPr>
            <p:ph type="title"/>
          </p:nvPr>
        </p:nvSpPr>
        <p:spPr/>
        <p:txBody>
          <a:bodyPr/>
          <a:lstStyle/>
          <a:p>
            <a:r>
              <a:rPr lang="en-US" dirty="0"/>
              <a:t>Table of Contents</a:t>
            </a:r>
            <a:endParaRPr lang="en-MY" dirty="0"/>
          </a:p>
        </p:txBody>
      </p:sp>
      <p:sp>
        <p:nvSpPr>
          <p:cNvPr id="3" name="Content Placeholder 2">
            <a:extLst>
              <a:ext uri="{FF2B5EF4-FFF2-40B4-BE49-F238E27FC236}">
                <a16:creationId xmlns:a16="http://schemas.microsoft.com/office/drawing/2014/main" id="{9961272A-6D28-4BE6-A509-A4BFBA4A9CC6}"/>
              </a:ext>
            </a:extLst>
          </p:cNvPr>
          <p:cNvSpPr>
            <a:spLocks noGrp="1"/>
          </p:cNvSpPr>
          <p:nvPr>
            <p:ph idx="1"/>
          </p:nvPr>
        </p:nvSpPr>
        <p:spPr/>
        <p:txBody>
          <a:bodyPr/>
          <a:lstStyle/>
          <a:p>
            <a:pPr algn="just"/>
            <a:r>
              <a:rPr lang="en-US" dirty="0"/>
              <a:t>Introduction								3</a:t>
            </a:r>
          </a:p>
          <a:p>
            <a:r>
              <a:rPr lang="en-US" dirty="0"/>
              <a:t>Overall Description							6</a:t>
            </a:r>
          </a:p>
          <a:p>
            <a:r>
              <a:rPr lang="en-US" dirty="0"/>
              <a:t>External Interface Requirements					16</a:t>
            </a:r>
          </a:p>
          <a:p>
            <a:r>
              <a:rPr lang="en-MY" dirty="0"/>
              <a:t>System Features							23</a:t>
            </a:r>
          </a:p>
          <a:p>
            <a:r>
              <a:rPr lang="en-MY" dirty="0"/>
              <a:t>Non-Functional Requirements					34</a:t>
            </a:r>
          </a:p>
          <a:p>
            <a:r>
              <a:rPr lang="en-MY" dirty="0"/>
              <a:t>Appendix								37</a:t>
            </a:r>
          </a:p>
        </p:txBody>
      </p:sp>
    </p:spTree>
    <p:extLst>
      <p:ext uri="{BB962C8B-B14F-4D97-AF65-F5344CB8AC3E}">
        <p14:creationId xmlns:p14="http://schemas.microsoft.com/office/powerpoint/2010/main" val="243733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F3C71C-F812-44B9-9128-40D9087A5A44}"/>
              </a:ext>
            </a:extLst>
          </p:cNvPr>
          <p:cNvSpPr>
            <a:spLocks noGrp="1"/>
          </p:cNvSpPr>
          <p:nvPr>
            <p:ph type="title"/>
          </p:nvPr>
        </p:nvSpPr>
        <p:spPr>
          <a:xfrm>
            <a:off x="1371601" y="457200"/>
            <a:ext cx="9448800" cy="1101145"/>
          </a:xfrm>
        </p:spPr>
        <p:txBody>
          <a:bodyPr vert="horz" lIns="0" tIns="0" rIns="0" bIns="0" rtlCol="0" anchor="ctr">
            <a:normAutofit/>
          </a:bodyPr>
          <a:lstStyle/>
          <a:p>
            <a:r>
              <a:rPr lang="en-US" sz="3200" cap="all">
                <a:solidFill>
                  <a:schemeClr val="bg1"/>
                </a:solidFill>
              </a:rPr>
              <a:t>User interface (cont.)</a:t>
            </a:r>
          </a:p>
        </p:txBody>
      </p:sp>
      <p:pic>
        <p:nvPicPr>
          <p:cNvPr id="9" name="Picture 8" descr="A picture containing text, monitor, screen, silver&#10;&#10;Description automatically generated">
            <a:extLst>
              <a:ext uri="{FF2B5EF4-FFF2-40B4-BE49-F238E27FC236}">
                <a16:creationId xmlns:a16="http://schemas.microsoft.com/office/drawing/2014/main" id="{96C32B06-4FFA-4DF0-A943-FF3DF5D2A4DC}"/>
              </a:ext>
            </a:extLst>
          </p:cNvPr>
          <p:cNvPicPr>
            <a:picLocks noChangeAspect="1"/>
          </p:cNvPicPr>
          <p:nvPr/>
        </p:nvPicPr>
        <p:blipFill rotWithShape="1">
          <a:blip r:embed="rId2"/>
          <a:srcRect l="3021" t="1234" r="2716" b="2006"/>
          <a:stretch/>
        </p:blipFill>
        <p:spPr bwMode="auto">
          <a:xfrm>
            <a:off x="1955740" y="1453920"/>
            <a:ext cx="1759468" cy="3541327"/>
          </a:xfrm>
          <a:prstGeom prst="roundRect">
            <a:avLst/>
          </a:prstGeom>
          <a:extLst>
            <a:ext uri="{53640926-AAD7-44D8-BBD7-CCE9431645EC}">
              <a14:shadowObscured xmlns:a14="http://schemas.microsoft.com/office/drawing/2010/main"/>
            </a:ext>
          </a:extLst>
        </p:spPr>
      </p:pic>
      <p:sp>
        <p:nvSpPr>
          <p:cNvPr id="10" name="Content Placeholder 9">
            <a:extLst>
              <a:ext uri="{FF2B5EF4-FFF2-40B4-BE49-F238E27FC236}">
                <a16:creationId xmlns:a16="http://schemas.microsoft.com/office/drawing/2014/main" id="{2C1719E0-8DBB-43C2-99D1-E22A31E6BF1D}"/>
              </a:ext>
            </a:extLst>
          </p:cNvPr>
          <p:cNvSpPr>
            <a:spLocks noGrp="1"/>
          </p:cNvSpPr>
          <p:nvPr>
            <p:ph sz="half" idx="2"/>
          </p:nvPr>
        </p:nvSpPr>
        <p:spPr>
          <a:xfrm>
            <a:off x="1371600" y="5076664"/>
            <a:ext cx="9448800" cy="1233984"/>
          </a:xfrm>
        </p:spPr>
        <p:txBody>
          <a:bodyPr vert="horz" lIns="0" tIns="0" rIns="0" bIns="0" rtlCol="0">
            <a:normAutofit/>
          </a:bodyPr>
          <a:lstStyle/>
          <a:p>
            <a:pPr>
              <a:lnSpc>
                <a:spcPct val="110000"/>
              </a:lnSpc>
            </a:pPr>
            <a:r>
              <a:rPr lang="en-US" sz="1400" dirty="0"/>
              <a:t>The user selects the Student page from the Menu page.</a:t>
            </a:r>
          </a:p>
          <a:p>
            <a:pPr>
              <a:lnSpc>
                <a:spcPct val="110000"/>
              </a:lnSpc>
            </a:pPr>
            <a:r>
              <a:rPr lang="en-US" sz="1400" dirty="0"/>
              <a:t>The user is directed to Student page where the user searches for the student group from the drop-down list and clicks on Show button.</a:t>
            </a:r>
          </a:p>
          <a:p>
            <a:pPr>
              <a:lnSpc>
                <a:spcPct val="110000"/>
              </a:lnSpc>
            </a:pPr>
            <a:r>
              <a:rPr lang="en-US" sz="1400" dirty="0"/>
              <a:t>The user is directed to a new page where the selected Student Timetable is shown.</a:t>
            </a:r>
          </a:p>
        </p:txBody>
      </p:sp>
      <p:pic>
        <p:nvPicPr>
          <p:cNvPr id="13" name="Picture 12" descr="A close-up of a cell phone&#10;&#10;Description automatically generated with low confidence">
            <a:extLst>
              <a:ext uri="{FF2B5EF4-FFF2-40B4-BE49-F238E27FC236}">
                <a16:creationId xmlns:a16="http://schemas.microsoft.com/office/drawing/2014/main" id="{DE06E060-1799-4F15-A460-C5C3C5C4FC11}"/>
              </a:ext>
            </a:extLst>
          </p:cNvPr>
          <p:cNvPicPr>
            <a:picLocks noChangeAspect="1"/>
          </p:cNvPicPr>
          <p:nvPr/>
        </p:nvPicPr>
        <p:blipFill rotWithShape="1">
          <a:blip r:embed="rId3"/>
          <a:srcRect l="2116" t="1400" r="3322" b="1"/>
          <a:stretch/>
        </p:blipFill>
        <p:spPr bwMode="auto">
          <a:xfrm>
            <a:off x="4861690" y="1453920"/>
            <a:ext cx="1759468" cy="3541327"/>
          </a:xfrm>
          <a:prstGeom prst="roundRect">
            <a:avLst/>
          </a:prstGeom>
          <a:extLst>
            <a:ext uri="{53640926-AAD7-44D8-BBD7-CCE9431645EC}">
              <a14:shadowObscured xmlns:a14="http://schemas.microsoft.com/office/drawing/2010/main"/>
            </a:ext>
          </a:extLst>
        </p:spPr>
      </p:pic>
      <p:pic>
        <p:nvPicPr>
          <p:cNvPr id="15" name="Picture 14" descr="A picture containing text, monitor, electronics, cellphone&#10;&#10;Description automatically generated">
            <a:extLst>
              <a:ext uri="{FF2B5EF4-FFF2-40B4-BE49-F238E27FC236}">
                <a16:creationId xmlns:a16="http://schemas.microsoft.com/office/drawing/2014/main" id="{9DDB43A3-64A1-468E-B482-501F430B92E0}"/>
              </a:ext>
            </a:extLst>
          </p:cNvPr>
          <p:cNvPicPr>
            <a:picLocks noChangeAspect="1"/>
          </p:cNvPicPr>
          <p:nvPr/>
        </p:nvPicPr>
        <p:blipFill rotWithShape="1">
          <a:blip r:embed="rId4"/>
          <a:srcRect l="4093" t="1977" r="4972" b="2735"/>
          <a:stretch/>
        </p:blipFill>
        <p:spPr bwMode="auto">
          <a:xfrm>
            <a:off x="7759611" y="1453920"/>
            <a:ext cx="1766034" cy="3541327"/>
          </a:xfrm>
          <a:prstGeom prst="round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246387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F3C71C-F812-44B9-9128-40D9087A5A44}"/>
              </a:ext>
            </a:extLst>
          </p:cNvPr>
          <p:cNvSpPr>
            <a:spLocks noGrp="1"/>
          </p:cNvSpPr>
          <p:nvPr>
            <p:ph type="title"/>
          </p:nvPr>
        </p:nvSpPr>
        <p:spPr>
          <a:xfrm>
            <a:off x="1371601" y="457200"/>
            <a:ext cx="9448800" cy="1101145"/>
          </a:xfrm>
        </p:spPr>
        <p:txBody>
          <a:bodyPr vert="horz" lIns="0" tIns="0" rIns="0" bIns="0" rtlCol="0" anchor="ctr">
            <a:normAutofit/>
          </a:bodyPr>
          <a:lstStyle/>
          <a:p>
            <a:r>
              <a:rPr lang="en-US" sz="3200" cap="all">
                <a:solidFill>
                  <a:schemeClr val="bg1"/>
                </a:solidFill>
              </a:rPr>
              <a:t>User interface (cont.)</a:t>
            </a:r>
          </a:p>
        </p:txBody>
      </p:sp>
      <p:pic>
        <p:nvPicPr>
          <p:cNvPr id="9" name="Picture 8" descr="A picture containing text, monitor, screen, silver&#10;&#10;Description automatically generated">
            <a:extLst>
              <a:ext uri="{FF2B5EF4-FFF2-40B4-BE49-F238E27FC236}">
                <a16:creationId xmlns:a16="http://schemas.microsoft.com/office/drawing/2014/main" id="{96C32B06-4FFA-4DF0-A943-FF3DF5D2A4DC}"/>
              </a:ext>
            </a:extLst>
          </p:cNvPr>
          <p:cNvPicPr>
            <a:picLocks noChangeAspect="1"/>
          </p:cNvPicPr>
          <p:nvPr/>
        </p:nvPicPr>
        <p:blipFill rotWithShape="1">
          <a:blip r:embed="rId2"/>
          <a:srcRect l="3021" t="1234" r="2716" b="2006"/>
          <a:stretch/>
        </p:blipFill>
        <p:spPr bwMode="auto">
          <a:xfrm>
            <a:off x="1955740" y="1453920"/>
            <a:ext cx="1759468" cy="3541327"/>
          </a:xfrm>
          <a:prstGeom prst="roundRect">
            <a:avLst/>
          </a:prstGeom>
          <a:extLst>
            <a:ext uri="{53640926-AAD7-44D8-BBD7-CCE9431645EC}">
              <a14:shadowObscured xmlns:a14="http://schemas.microsoft.com/office/drawing/2010/main"/>
            </a:ext>
          </a:extLst>
        </p:spPr>
      </p:pic>
      <p:sp>
        <p:nvSpPr>
          <p:cNvPr id="10" name="Content Placeholder 9">
            <a:extLst>
              <a:ext uri="{FF2B5EF4-FFF2-40B4-BE49-F238E27FC236}">
                <a16:creationId xmlns:a16="http://schemas.microsoft.com/office/drawing/2014/main" id="{2C1719E0-8DBB-43C2-99D1-E22A31E6BF1D}"/>
              </a:ext>
            </a:extLst>
          </p:cNvPr>
          <p:cNvSpPr>
            <a:spLocks noGrp="1"/>
          </p:cNvSpPr>
          <p:nvPr>
            <p:ph sz="half" idx="2"/>
          </p:nvPr>
        </p:nvSpPr>
        <p:spPr>
          <a:xfrm>
            <a:off x="1371600" y="5076664"/>
            <a:ext cx="9448800" cy="1233984"/>
          </a:xfrm>
        </p:spPr>
        <p:txBody>
          <a:bodyPr vert="horz" lIns="0" tIns="0" rIns="0" bIns="0" rtlCol="0">
            <a:normAutofit/>
          </a:bodyPr>
          <a:lstStyle/>
          <a:p>
            <a:pPr>
              <a:lnSpc>
                <a:spcPct val="110000"/>
              </a:lnSpc>
            </a:pPr>
            <a:r>
              <a:rPr lang="en-US" sz="1400" dirty="0"/>
              <a:t>The user selects the Lecture page from the Menu page.</a:t>
            </a:r>
          </a:p>
          <a:p>
            <a:pPr>
              <a:lnSpc>
                <a:spcPct val="110000"/>
              </a:lnSpc>
            </a:pPr>
            <a:r>
              <a:rPr lang="en-US" sz="1400" dirty="0"/>
              <a:t>The user is directed to Lecture page where the user searches for lecturers from the drop-down list and clicks on Show button.</a:t>
            </a:r>
          </a:p>
          <a:p>
            <a:pPr>
              <a:lnSpc>
                <a:spcPct val="110000"/>
              </a:lnSpc>
            </a:pPr>
            <a:r>
              <a:rPr lang="en-US" sz="1400" dirty="0"/>
              <a:t>The user is directed to a new page where the selected Lecturer Timetable is shown.</a:t>
            </a:r>
          </a:p>
        </p:txBody>
      </p:sp>
      <p:pic>
        <p:nvPicPr>
          <p:cNvPr id="14" name="Content Placeholder 44" descr="A close-up of a cell phone&#10;&#10;Description automatically generated with medium confidence">
            <a:extLst>
              <a:ext uri="{FF2B5EF4-FFF2-40B4-BE49-F238E27FC236}">
                <a16:creationId xmlns:a16="http://schemas.microsoft.com/office/drawing/2014/main" id="{22116D9C-BEC2-4526-AEC9-5533749FABD5}"/>
              </a:ext>
            </a:extLst>
          </p:cNvPr>
          <p:cNvPicPr>
            <a:picLocks noGrp="1" noChangeAspect="1"/>
          </p:cNvPicPr>
          <p:nvPr>
            <p:ph idx="1"/>
          </p:nvPr>
        </p:nvPicPr>
        <p:blipFill rotWithShape="1">
          <a:blip r:embed="rId3"/>
          <a:srcRect l="2134" t="2465" r="2743" b="1078"/>
          <a:stretch/>
        </p:blipFill>
        <p:spPr bwMode="auto">
          <a:xfrm>
            <a:off x="4859223" y="1453920"/>
            <a:ext cx="1766034" cy="3546143"/>
          </a:xfrm>
          <a:prstGeom prst="roundRect">
            <a:avLst/>
          </a:prstGeom>
          <a:extLst>
            <a:ext uri="{53640926-AAD7-44D8-BBD7-CCE9431645EC}">
              <a14:shadowObscured xmlns:a14="http://schemas.microsoft.com/office/drawing/2010/main"/>
            </a:ext>
          </a:extLst>
        </p:spPr>
      </p:pic>
      <p:pic>
        <p:nvPicPr>
          <p:cNvPr id="16" name="Picture 15" descr="A picture containing text, monitor, electronics, screenshot&#10;&#10;Description automatically generated">
            <a:extLst>
              <a:ext uri="{FF2B5EF4-FFF2-40B4-BE49-F238E27FC236}">
                <a16:creationId xmlns:a16="http://schemas.microsoft.com/office/drawing/2014/main" id="{52673EA2-89EF-4A43-A85D-6A2A6F1EEE95}"/>
              </a:ext>
            </a:extLst>
          </p:cNvPr>
          <p:cNvPicPr>
            <a:picLocks noChangeAspect="1"/>
          </p:cNvPicPr>
          <p:nvPr/>
        </p:nvPicPr>
        <p:blipFill rotWithShape="1">
          <a:blip r:embed="rId4"/>
          <a:srcRect l="6706" t="2564" r="5849" b="2701"/>
          <a:stretch/>
        </p:blipFill>
        <p:spPr bwMode="auto">
          <a:xfrm>
            <a:off x="7757698" y="1449104"/>
            <a:ext cx="1767560" cy="3546143"/>
          </a:xfrm>
          <a:prstGeom prst="round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60556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F3C71C-F812-44B9-9128-40D9087A5A44}"/>
              </a:ext>
            </a:extLst>
          </p:cNvPr>
          <p:cNvSpPr>
            <a:spLocks noGrp="1"/>
          </p:cNvSpPr>
          <p:nvPr>
            <p:ph type="title"/>
          </p:nvPr>
        </p:nvSpPr>
        <p:spPr>
          <a:xfrm>
            <a:off x="1371601" y="457200"/>
            <a:ext cx="9448800" cy="1101145"/>
          </a:xfrm>
        </p:spPr>
        <p:txBody>
          <a:bodyPr vert="horz" lIns="0" tIns="0" rIns="0" bIns="0" rtlCol="0" anchor="ctr">
            <a:normAutofit/>
          </a:bodyPr>
          <a:lstStyle/>
          <a:p>
            <a:r>
              <a:rPr lang="en-US" sz="3200" cap="all">
                <a:solidFill>
                  <a:schemeClr val="bg1"/>
                </a:solidFill>
              </a:rPr>
              <a:t>User interface (cont.)</a:t>
            </a:r>
          </a:p>
        </p:txBody>
      </p:sp>
      <p:pic>
        <p:nvPicPr>
          <p:cNvPr id="9" name="Picture 8" descr="A picture containing text, monitor, screen, silver&#10;&#10;Description automatically generated">
            <a:extLst>
              <a:ext uri="{FF2B5EF4-FFF2-40B4-BE49-F238E27FC236}">
                <a16:creationId xmlns:a16="http://schemas.microsoft.com/office/drawing/2014/main" id="{96C32B06-4FFA-4DF0-A943-FF3DF5D2A4DC}"/>
              </a:ext>
            </a:extLst>
          </p:cNvPr>
          <p:cNvPicPr>
            <a:picLocks noChangeAspect="1"/>
          </p:cNvPicPr>
          <p:nvPr/>
        </p:nvPicPr>
        <p:blipFill rotWithShape="1">
          <a:blip r:embed="rId2"/>
          <a:srcRect l="3021" t="1234" r="2716" b="2006"/>
          <a:stretch/>
        </p:blipFill>
        <p:spPr bwMode="auto">
          <a:xfrm>
            <a:off x="1955740" y="1453920"/>
            <a:ext cx="1759468" cy="3541327"/>
          </a:xfrm>
          <a:prstGeom prst="roundRect">
            <a:avLst/>
          </a:prstGeom>
          <a:extLst>
            <a:ext uri="{53640926-AAD7-44D8-BBD7-CCE9431645EC}">
              <a14:shadowObscured xmlns:a14="http://schemas.microsoft.com/office/drawing/2010/main"/>
            </a:ext>
          </a:extLst>
        </p:spPr>
      </p:pic>
      <p:sp>
        <p:nvSpPr>
          <p:cNvPr id="10" name="Content Placeholder 9">
            <a:extLst>
              <a:ext uri="{FF2B5EF4-FFF2-40B4-BE49-F238E27FC236}">
                <a16:creationId xmlns:a16="http://schemas.microsoft.com/office/drawing/2014/main" id="{2C1719E0-8DBB-43C2-99D1-E22A31E6BF1D}"/>
              </a:ext>
            </a:extLst>
          </p:cNvPr>
          <p:cNvSpPr>
            <a:spLocks noGrp="1"/>
          </p:cNvSpPr>
          <p:nvPr>
            <p:ph sz="half" idx="2"/>
          </p:nvPr>
        </p:nvSpPr>
        <p:spPr>
          <a:xfrm>
            <a:off x="1371600" y="5076664"/>
            <a:ext cx="9448800" cy="1233984"/>
          </a:xfrm>
        </p:spPr>
        <p:txBody>
          <a:bodyPr vert="horz" lIns="0" tIns="0" rIns="0" bIns="0" rtlCol="0">
            <a:normAutofit fontScale="92500"/>
          </a:bodyPr>
          <a:lstStyle/>
          <a:p>
            <a:pPr>
              <a:lnSpc>
                <a:spcPct val="110000"/>
              </a:lnSpc>
            </a:pPr>
            <a:r>
              <a:rPr lang="en-US" sz="1400" dirty="0"/>
              <a:t>The user selects the Clash Checker page from the Menu page.</a:t>
            </a:r>
          </a:p>
          <a:p>
            <a:pPr>
              <a:lnSpc>
                <a:spcPct val="110000"/>
              </a:lnSpc>
            </a:pPr>
            <a:r>
              <a:rPr lang="en-US" sz="1400" dirty="0"/>
              <a:t>The user is directed to Clash Checker page where the user selects several subjects and clicks on Show button.</a:t>
            </a:r>
          </a:p>
          <a:p>
            <a:pPr>
              <a:lnSpc>
                <a:spcPct val="110000"/>
              </a:lnSpc>
            </a:pPr>
            <a:r>
              <a:rPr lang="en-US" sz="1400" dirty="0"/>
              <a:t>The user is directed to a new page where the Subject Timetable of selected subject is shown. It also shows an error message if 2 subjects clashes.</a:t>
            </a:r>
          </a:p>
        </p:txBody>
      </p:sp>
      <p:pic>
        <p:nvPicPr>
          <p:cNvPr id="17" name="Picture 16" descr="A picture containing text, monitor, electronics, phone&#10;&#10;Description automatically generated">
            <a:extLst>
              <a:ext uri="{FF2B5EF4-FFF2-40B4-BE49-F238E27FC236}">
                <a16:creationId xmlns:a16="http://schemas.microsoft.com/office/drawing/2014/main" id="{713B3057-4542-42DB-9B83-4FE3E5278013}"/>
              </a:ext>
            </a:extLst>
          </p:cNvPr>
          <p:cNvPicPr>
            <a:picLocks noChangeAspect="1"/>
          </p:cNvPicPr>
          <p:nvPr/>
        </p:nvPicPr>
        <p:blipFill rotWithShape="1">
          <a:blip r:embed="rId3"/>
          <a:srcRect l="6613" t="2455" r="7137" b="1323"/>
          <a:stretch/>
        </p:blipFill>
        <p:spPr bwMode="auto">
          <a:xfrm>
            <a:off x="4855308" y="1449104"/>
            <a:ext cx="1772089" cy="3546143"/>
          </a:xfrm>
          <a:prstGeom prst="roundRect">
            <a:avLst/>
          </a:prstGeom>
          <a:extLst>
            <a:ext uri="{53640926-AAD7-44D8-BBD7-CCE9431645EC}">
              <a14:shadowObscured xmlns:a14="http://schemas.microsoft.com/office/drawing/2010/main"/>
            </a:ext>
          </a:extLst>
        </p:spPr>
      </p:pic>
      <p:pic>
        <p:nvPicPr>
          <p:cNvPr id="19" name="Picture 18" descr="A picture containing text, monitor, electronics, screenshot&#10;&#10;Description automatically generated">
            <a:extLst>
              <a:ext uri="{FF2B5EF4-FFF2-40B4-BE49-F238E27FC236}">
                <a16:creationId xmlns:a16="http://schemas.microsoft.com/office/drawing/2014/main" id="{61503F54-92DC-4D4B-9934-BD5266AA15C3}"/>
              </a:ext>
            </a:extLst>
          </p:cNvPr>
          <p:cNvPicPr>
            <a:picLocks noChangeAspect="1"/>
          </p:cNvPicPr>
          <p:nvPr/>
        </p:nvPicPr>
        <p:blipFill rotWithShape="1">
          <a:blip r:embed="rId4"/>
          <a:srcRect l="7957" t="2293" r="3693" b="1667"/>
          <a:stretch/>
        </p:blipFill>
        <p:spPr bwMode="auto">
          <a:xfrm>
            <a:off x="7767497" y="1449104"/>
            <a:ext cx="1772089" cy="3546143"/>
          </a:xfrm>
          <a:prstGeom prst="round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3562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ior of dark warehouse">
            <a:extLst>
              <a:ext uri="{FF2B5EF4-FFF2-40B4-BE49-F238E27FC236}">
                <a16:creationId xmlns:a16="http://schemas.microsoft.com/office/drawing/2014/main" id="{152E7716-02CE-4317-8860-1BD1D7409AB2}"/>
              </a:ext>
            </a:extLst>
          </p:cNvPr>
          <p:cNvPicPr>
            <a:picLocks noChangeAspect="1"/>
          </p:cNvPicPr>
          <p:nvPr/>
        </p:nvPicPr>
        <p:blipFill rotWithShape="1">
          <a:blip r:embed="rId2"/>
          <a:srcRect b="6"/>
          <a:stretch/>
        </p:blipFill>
        <p:spPr>
          <a:xfrm>
            <a:off x="20" y="-1"/>
            <a:ext cx="12191980" cy="6857571"/>
          </a:xfrm>
          <a:prstGeom prst="rect">
            <a:avLst/>
          </a:prstGeom>
        </p:spPr>
      </p:pic>
      <p:sp>
        <p:nvSpPr>
          <p:cNvPr id="26" name="Rectangle 25">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D8E8A-2417-46B6-81EA-FFDDEA30B8A7}"/>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a:solidFill>
                  <a:schemeClr val="bg1"/>
                </a:solidFill>
              </a:rPr>
              <a:t>System Features</a:t>
            </a:r>
          </a:p>
        </p:txBody>
      </p:sp>
    </p:spTree>
    <p:extLst>
      <p:ext uri="{BB962C8B-B14F-4D97-AF65-F5344CB8AC3E}">
        <p14:creationId xmlns:p14="http://schemas.microsoft.com/office/powerpoint/2010/main" val="436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F0D4C-54D6-4793-9DFD-C3082B8236DD}"/>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UC001 – Login</a:t>
            </a:r>
            <a:endParaRPr lang="en-MY" sz="3200" dirty="0">
              <a:solidFill>
                <a:schemeClr val="bg1"/>
              </a:solidFill>
            </a:endParaRPr>
          </a:p>
        </p:txBody>
      </p:sp>
      <p:graphicFrame>
        <p:nvGraphicFramePr>
          <p:cNvPr id="4" name="Table 4">
            <a:extLst>
              <a:ext uri="{FF2B5EF4-FFF2-40B4-BE49-F238E27FC236}">
                <a16:creationId xmlns:a16="http://schemas.microsoft.com/office/drawing/2014/main" id="{78289B02-32D7-4E67-BA8C-C95003BDC07E}"/>
              </a:ext>
            </a:extLst>
          </p:cNvPr>
          <p:cNvGraphicFramePr>
            <a:graphicFrameLocks noGrp="1"/>
          </p:cNvGraphicFramePr>
          <p:nvPr>
            <p:ph idx="1"/>
            <p:extLst>
              <p:ext uri="{D42A27DB-BD31-4B8C-83A1-F6EECF244321}">
                <p14:modId xmlns:p14="http://schemas.microsoft.com/office/powerpoint/2010/main" val="1244138471"/>
              </p:ext>
            </p:extLst>
          </p:nvPr>
        </p:nvGraphicFramePr>
        <p:xfrm>
          <a:off x="1157084" y="2132894"/>
          <a:ext cx="10374517" cy="4189230"/>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4189831952"/>
                    </a:ext>
                  </a:extLst>
                </a:gridCol>
              </a:tblGrid>
              <a:tr h="429716">
                <a:tc>
                  <a:txBody>
                    <a:bodyPr/>
                    <a:lstStyle/>
                    <a:p>
                      <a:pPr algn="ctr"/>
                      <a:r>
                        <a:rPr lang="en-US" sz="1900" dirty="0"/>
                        <a:t>Use Case: Login</a:t>
                      </a:r>
                      <a:endParaRPr lang="en-MY" sz="1900" dirty="0"/>
                    </a:p>
                  </a:txBody>
                  <a:tcPr marL="100663" marR="100663" marT="50331" marB="50331"/>
                </a:tc>
                <a:extLst>
                  <a:ext uri="{0D108BD9-81ED-4DB2-BD59-A6C34878D82A}">
                    <a16:rowId xmlns:a16="http://schemas.microsoft.com/office/drawing/2014/main" val="3764242324"/>
                  </a:ext>
                </a:extLst>
              </a:tr>
              <a:tr h="429716">
                <a:tc>
                  <a:txBody>
                    <a:bodyPr/>
                    <a:lstStyle/>
                    <a:p>
                      <a:r>
                        <a:rPr lang="en-US" sz="1900"/>
                        <a:t>Id: UC001</a:t>
                      </a:r>
                      <a:endParaRPr lang="en-MY" sz="1900"/>
                    </a:p>
                  </a:txBody>
                  <a:tcPr marL="100663" marR="100663" marT="50331" marB="50331"/>
                </a:tc>
                <a:extLst>
                  <a:ext uri="{0D108BD9-81ED-4DB2-BD59-A6C34878D82A}">
                    <a16:rowId xmlns:a16="http://schemas.microsoft.com/office/drawing/2014/main" val="820859474"/>
                  </a:ext>
                </a:extLst>
              </a:tr>
              <a:tr h="429716">
                <a:tc>
                  <a:txBody>
                    <a:bodyPr/>
                    <a:lstStyle/>
                    <a:p>
                      <a:r>
                        <a:rPr lang="en-US" sz="1900"/>
                        <a:t>Description: User login into the system</a:t>
                      </a:r>
                      <a:endParaRPr lang="en-MY" sz="1900"/>
                    </a:p>
                  </a:txBody>
                  <a:tcPr marL="100663" marR="100663" marT="50331" marB="50331"/>
                </a:tc>
                <a:extLst>
                  <a:ext uri="{0D108BD9-81ED-4DB2-BD59-A6C34878D82A}">
                    <a16:rowId xmlns:a16="http://schemas.microsoft.com/office/drawing/2014/main" val="3968784475"/>
                  </a:ext>
                </a:extLst>
              </a:tr>
              <a:tr h="429716">
                <a:tc>
                  <a:txBody>
                    <a:bodyPr/>
                    <a:lstStyle/>
                    <a:p>
                      <a:r>
                        <a:rPr lang="en-US" sz="1900"/>
                        <a:t>Goal: To allow actor login into the system</a:t>
                      </a:r>
                      <a:endParaRPr lang="en-MY" sz="1900"/>
                    </a:p>
                  </a:txBody>
                  <a:tcPr marL="100663" marR="100663" marT="50331" marB="50331"/>
                </a:tc>
                <a:extLst>
                  <a:ext uri="{0D108BD9-81ED-4DB2-BD59-A6C34878D82A}">
                    <a16:rowId xmlns:a16="http://schemas.microsoft.com/office/drawing/2014/main" val="3048639948"/>
                  </a:ext>
                </a:extLst>
              </a:tr>
              <a:tr h="429716">
                <a:tc>
                  <a:txBody>
                    <a:bodyPr/>
                    <a:lstStyle/>
                    <a:p>
                      <a:r>
                        <a:rPr lang="en-US" sz="1900"/>
                        <a:t>Actor: Student, Lecturer</a:t>
                      </a:r>
                      <a:endParaRPr lang="en-MY" sz="1900"/>
                    </a:p>
                  </a:txBody>
                  <a:tcPr marL="100663" marR="100663" marT="50331" marB="50331"/>
                </a:tc>
                <a:extLst>
                  <a:ext uri="{0D108BD9-81ED-4DB2-BD59-A6C34878D82A}">
                    <a16:rowId xmlns:a16="http://schemas.microsoft.com/office/drawing/2014/main" val="3580777411"/>
                  </a:ext>
                </a:extLst>
              </a:tr>
              <a:tr h="429716">
                <a:tc>
                  <a:txBody>
                    <a:bodyPr/>
                    <a:lstStyle/>
                    <a:p>
                      <a:r>
                        <a:rPr lang="en-US" sz="1900"/>
                        <a:t>Precondition: None</a:t>
                      </a:r>
                      <a:endParaRPr lang="en-MY" sz="1900"/>
                    </a:p>
                  </a:txBody>
                  <a:tcPr marL="100663" marR="100663" marT="50331" marB="50331"/>
                </a:tc>
                <a:extLst>
                  <a:ext uri="{0D108BD9-81ED-4DB2-BD59-A6C34878D82A}">
                    <a16:rowId xmlns:a16="http://schemas.microsoft.com/office/drawing/2014/main" val="3933320649"/>
                  </a:ext>
                </a:extLst>
              </a:tr>
              <a:tr h="1610934">
                <a:tc>
                  <a:txBody>
                    <a:bodyPr/>
                    <a:lstStyle/>
                    <a:p>
                      <a:r>
                        <a:rPr lang="en-US" sz="1900" dirty="0"/>
                        <a:t>Normal Flow:</a:t>
                      </a:r>
                    </a:p>
                    <a:p>
                      <a:pPr marL="342900" indent="-342900">
                        <a:buFont typeface="+mj-lt"/>
                        <a:buAutoNum type="arabicPeriod"/>
                      </a:pPr>
                      <a:r>
                        <a:rPr lang="en-MY" sz="1900" dirty="0"/>
                        <a:t>Actor provide username and password</a:t>
                      </a:r>
                    </a:p>
                    <a:p>
                      <a:pPr marL="342900" indent="-342900">
                        <a:buFont typeface="+mj-lt"/>
                        <a:buAutoNum type="arabicPeriod"/>
                      </a:pPr>
                      <a:r>
                        <a:rPr lang="en-MY" sz="1900" dirty="0"/>
                        <a:t>System send login information to database</a:t>
                      </a:r>
                    </a:p>
                    <a:p>
                      <a:pPr marL="342900" indent="-342900">
                        <a:buFont typeface="+mj-lt"/>
                        <a:buAutoNum type="arabicPeriod"/>
                      </a:pPr>
                      <a:r>
                        <a:rPr lang="en-MY" sz="1900" dirty="0"/>
                        <a:t>Database returns login status</a:t>
                      </a:r>
                    </a:p>
                    <a:p>
                      <a:pPr marL="342900" indent="-342900">
                        <a:buFont typeface="+mj-lt"/>
                        <a:buAutoNum type="arabicPeriod"/>
                      </a:pPr>
                      <a:r>
                        <a:rPr lang="en-MY" sz="1900" dirty="0"/>
                        <a:t>System allow or deny access if wrong input</a:t>
                      </a:r>
                    </a:p>
                  </a:txBody>
                  <a:tcPr marL="100663" marR="100663" marT="50331" marB="50331"/>
                </a:tc>
                <a:extLst>
                  <a:ext uri="{0D108BD9-81ED-4DB2-BD59-A6C34878D82A}">
                    <a16:rowId xmlns:a16="http://schemas.microsoft.com/office/drawing/2014/main" val="1301255400"/>
                  </a:ext>
                </a:extLst>
              </a:tr>
            </a:tbl>
          </a:graphicData>
        </a:graphic>
      </p:graphicFrame>
    </p:spTree>
    <p:extLst>
      <p:ext uri="{BB962C8B-B14F-4D97-AF65-F5344CB8AC3E}">
        <p14:creationId xmlns:p14="http://schemas.microsoft.com/office/powerpoint/2010/main" val="670503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5AC0F-19B9-4746-870C-01A9AA76C88C}"/>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UC001 – Login(cont.)</a:t>
            </a:r>
            <a:endParaRPr lang="en-MY" sz="3200">
              <a:solidFill>
                <a:schemeClr val="bg1"/>
              </a:solidFill>
            </a:endParaRPr>
          </a:p>
        </p:txBody>
      </p:sp>
      <p:graphicFrame>
        <p:nvGraphicFramePr>
          <p:cNvPr id="4" name="Table 4">
            <a:extLst>
              <a:ext uri="{FF2B5EF4-FFF2-40B4-BE49-F238E27FC236}">
                <a16:creationId xmlns:a16="http://schemas.microsoft.com/office/drawing/2014/main" id="{E9FEC582-70B5-4226-BC66-0B73A8C10A17}"/>
              </a:ext>
            </a:extLst>
          </p:cNvPr>
          <p:cNvGraphicFramePr>
            <a:graphicFrameLocks noGrp="1"/>
          </p:cNvGraphicFramePr>
          <p:nvPr>
            <p:ph idx="1"/>
            <p:extLst>
              <p:ext uri="{D42A27DB-BD31-4B8C-83A1-F6EECF244321}">
                <p14:modId xmlns:p14="http://schemas.microsoft.com/office/powerpoint/2010/main" val="3643185077"/>
              </p:ext>
            </p:extLst>
          </p:nvPr>
        </p:nvGraphicFramePr>
        <p:xfrm>
          <a:off x="1157084" y="2154950"/>
          <a:ext cx="10374517" cy="2950464"/>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4016281096"/>
                    </a:ext>
                  </a:extLst>
                </a:gridCol>
              </a:tblGrid>
              <a:tr h="737616">
                <a:tc>
                  <a:txBody>
                    <a:bodyPr/>
                    <a:lstStyle/>
                    <a:p>
                      <a:pPr algn="ctr"/>
                      <a:r>
                        <a:rPr lang="en-US" sz="3300" dirty="0"/>
                        <a:t>Use Case: Login</a:t>
                      </a:r>
                      <a:endParaRPr lang="en-MY" sz="3300" dirty="0"/>
                    </a:p>
                  </a:txBody>
                  <a:tcPr marL="167640" marR="167640" marT="83820" marB="83820"/>
                </a:tc>
                <a:extLst>
                  <a:ext uri="{0D108BD9-81ED-4DB2-BD59-A6C34878D82A}">
                    <a16:rowId xmlns:a16="http://schemas.microsoft.com/office/drawing/2014/main" val="1954674214"/>
                  </a:ext>
                </a:extLst>
              </a:tr>
              <a:tr h="737616">
                <a:tc>
                  <a:txBody>
                    <a:bodyPr/>
                    <a:lstStyle/>
                    <a:p>
                      <a:r>
                        <a:rPr lang="en-US" sz="3300" dirty="0"/>
                        <a:t>Alternate Flow: None</a:t>
                      </a:r>
                      <a:endParaRPr lang="en-MY" sz="3300" dirty="0"/>
                    </a:p>
                  </a:txBody>
                  <a:tcPr marL="167640" marR="167640" marT="83820" marB="83820"/>
                </a:tc>
                <a:extLst>
                  <a:ext uri="{0D108BD9-81ED-4DB2-BD59-A6C34878D82A}">
                    <a16:rowId xmlns:a16="http://schemas.microsoft.com/office/drawing/2014/main" val="3098422521"/>
                  </a:ext>
                </a:extLst>
              </a:tr>
              <a:tr h="737616">
                <a:tc>
                  <a:txBody>
                    <a:bodyPr/>
                    <a:lstStyle/>
                    <a:p>
                      <a:r>
                        <a:rPr lang="en-US" sz="3300"/>
                        <a:t>Exception Flow: None</a:t>
                      </a:r>
                      <a:endParaRPr lang="en-MY" sz="3300"/>
                    </a:p>
                  </a:txBody>
                  <a:tcPr marL="167640" marR="167640" marT="83820" marB="83820"/>
                </a:tc>
                <a:extLst>
                  <a:ext uri="{0D108BD9-81ED-4DB2-BD59-A6C34878D82A}">
                    <a16:rowId xmlns:a16="http://schemas.microsoft.com/office/drawing/2014/main" val="992943405"/>
                  </a:ext>
                </a:extLst>
              </a:tr>
              <a:tr h="737616">
                <a:tc>
                  <a:txBody>
                    <a:bodyPr/>
                    <a:lstStyle/>
                    <a:p>
                      <a:r>
                        <a:rPr lang="en-US" sz="3300" dirty="0"/>
                        <a:t>Postcondition: None</a:t>
                      </a:r>
                      <a:endParaRPr lang="en-MY" sz="3300" dirty="0"/>
                    </a:p>
                  </a:txBody>
                  <a:tcPr marL="167640" marR="167640" marT="83820" marB="83820"/>
                </a:tc>
                <a:extLst>
                  <a:ext uri="{0D108BD9-81ED-4DB2-BD59-A6C34878D82A}">
                    <a16:rowId xmlns:a16="http://schemas.microsoft.com/office/drawing/2014/main" val="1017334411"/>
                  </a:ext>
                </a:extLst>
              </a:tr>
            </a:tbl>
          </a:graphicData>
        </a:graphic>
      </p:graphicFrame>
    </p:spTree>
    <p:extLst>
      <p:ext uri="{BB962C8B-B14F-4D97-AF65-F5344CB8AC3E}">
        <p14:creationId xmlns:p14="http://schemas.microsoft.com/office/powerpoint/2010/main" val="2362456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07B4F-6842-42B6-ACB6-FFCFF9448013}"/>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UC002 – Room</a:t>
            </a:r>
            <a:endParaRPr lang="en-MY" sz="3200" dirty="0">
              <a:solidFill>
                <a:schemeClr val="bg1"/>
              </a:solidFill>
            </a:endParaRPr>
          </a:p>
        </p:txBody>
      </p:sp>
      <p:graphicFrame>
        <p:nvGraphicFramePr>
          <p:cNvPr id="4" name="Table 4">
            <a:extLst>
              <a:ext uri="{FF2B5EF4-FFF2-40B4-BE49-F238E27FC236}">
                <a16:creationId xmlns:a16="http://schemas.microsoft.com/office/drawing/2014/main" id="{FB8C9ADC-1B02-4F17-B04D-1152EC761F90}"/>
              </a:ext>
            </a:extLst>
          </p:cNvPr>
          <p:cNvGraphicFramePr>
            <a:graphicFrameLocks noGrp="1"/>
          </p:cNvGraphicFramePr>
          <p:nvPr>
            <p:ph idx="1"/>
            <p:extLst>
              <p:ext uri="{D42A27DB-BD31-4B8C-83A1-F6EECF244321}">
                <p14:modId xmlns:p14="http://schemas.microsoft.com/office/powerpoint/2010/main" val="68167673"/>
              </p:ext>
            </p:extLst>
          </p:nvPr>
        </p:nvGraphicFramePr>
        <p:xfrm>
          <a:off x="1157084" y="2267115"/>
          <a:ext cx="10374517" cy="3920788"/>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1077219201"/>
                    </a:ext>
                  </a:extLst>
                </a:gridCol>
              </a:tblGrid>
              <a:tr h="433454">
                <a:tc>
                  <a:txBody>
                    <a:bodyPr/>
                    <a:lstStyle/>
                    <a:p>
                      <a:pPr algn="ctr"/>
                      <a:r>
                        <a:rPr lang="en-US" sz="1900" dirty="0"/>
                        <a:t>Use Case: Room</a:t>
                      </a:r>
                      <a:endParaRPr lang="en-MY" sz="1900" dirty="0"/>
                    </a:p>
                  </a:txBody>
                  <a:tcPr marL="98512" marR="98512" marT="49256" marB="49256"/>
                </a:tc>
                <a:extLst>
                  <a:ext uri="{0D108BD9-81ED-4DB2-BD59-A6C34878D82A}">
                    <a16:rowId xmlns:a16="http://schemas.microsoft.com/office/drawing/2014/main" val="1267758092"/>
                  </a:ext>
                </a:extLst>
              </a:tr>
              <a:tr h="433454">
                <a:tc>
                  <a:txBody>
                    <a:bodyPr/>
                    <a:lstStyle/>
                    <a:p>
                      <a:r>
                        <a:rPr lang="en-US" sz="1900"/>
                        <a:t>Id: UC002</a:t>
                      </a:r>
                      <a:endParaRPr lang="en-MY" sz="1900"/>
                    </a:p>
                  </a:txBody>
                  <a:tcPr marL="98512" marR="98512" marT="49256" marB="49256"/>
                </a:tc>
                <a:extLst>
                  <a:ext uri="{0D108BD9-81ED-4DB2-BD59-A6C34878D82A}">
                    <a16:rowId xmlns:a16="http://schemas.microsoft.com/office/drawing/2014/main" val="2205459989"/>
                  </a:ext>
                </a:extLst>
              </a:tr>
              <a:tr h="433454">
                <a:tc>
                  <a:txBody>
                    <a:bodyPr/>
                    <a:lstStyle/>
                    <a:p>
                      <a:r>
                        <a:rPr lang="en-US" sz="1900"/>
                        <a:t>Description: The user clicks on the room to see class being held in the room</a:t>
                      </a:r>
                      <a:endParaRPr lang="en-MY" sz="1900"/>
                    </a:p>
                  </a:txBody>
                  <a:tcPr marL="98512" marR="98512" marT="49256" marB="49256"/>
                </a:tc>
                <a:extLst>
                  <a:ext uri="{0D108BD9-81ED-4DB2-BD59-A6C34878D82A}">
                    <a16:rowId xmlns:a16="http://schemas.microsoft.com/office/drawing/2014/main" val="3445581563"/>
                  </a:ext>
                </a:extLst>
              </a:tr>
              <a:tr h="433454">
                <a:tc>
                  <a:txBody>
                    <a:bodyPr/>
                    <a:lstStyle/>
                    <a:p>
                      <a:r>
                        <a:rPr lang="en-US" sz="1900"/>
                        <a:t>Goal: To allow actor to view the room</a:t>
                      </a:r>
                      <a:endParaRPr lang="en-MY" sz="1900"/>
                    </a:p>
                  </a:txBody>
                  <a:tcPr marL="98512" marR="98512" marT="49256" marB="49256"/>
                </a:tc>
                <a:extLst>
                  <a:ext uri="{0D108BD9-81ED-4DB2-BD59-A6C34878D82A}">
                    <a16:rowId xmlns:a16="http://schemas.microsoft.com/office/drawing/2014/main" val="3616292462"/>
                  </a:ext>
                </a:extLst>
              </a:tr>
              <a:tr h="433454">
                <a:tc>
                  <a:txBody>
                    <a:bodyPr/>
                    <a:lstStyle/>
                    <a:p>
                      <a:r>
                        <a:rPr lang="en-US" sz="1900"/>
                        <a:t>Actor: Student, Lecturer</a:t>
                      </a:r>
                      <a:endParaRPr lang="en-MY" sz="1900"/>
                    </a:p>
                  </a:txBody>
                  <a:tcPr marL="98512" marR="98512" marT="49256" marB="49256"/>
                </a:tc>
                <a:extLst>
                  <a:ext uri="{0D108BD9-81ED-4DB2-BD59-A6C34878D82A}">
                    <a16:rowId xmlns:a16="http://schemas.microsoft.com/office/drawing/2014/main" val="1894320765"/>
                  </a:ext>
                </a:extLst>
              </a:tr>
              <a:tr h="433454">
                <a:tc>
                  <a:txBody>
                    <a:bodyPr/>
                    <a:lstStyle/>
                    <a:p>
                      <a:r>
                        <a:rPr lang="en-US" sz="1900" dirty="0"/>
                        <a:t>Precondition: Actor need to be logged in</a:t>
                      </a:r>
                      <a:endParaRPr lang="en-MY" sz="1900" dirty="0"/>
                    </a:p>
                  </a:txBody>
                  <a:tcPr marL="98512" marR="98512" marT="49256" marB="49256"/>
                </a:tc>
                <a:extLst>
                  <a:ext uri="{0D108BD9-81ED-4DB2-BD59-A6C34878D82A}">
                    <a16:rowId xmlns:a16="http://schemas.microsoft.com/office/drawing/2014/main" val="2661861808"/>
                  </a:ext>
                </a:extLst>
              </a:tr>
              <a:tr h="1320064">
                <a:tc>
                  <a:txBody>
                    <a:bodyPr/>
                    <a:lstStyle/>
                    <a:p>
                      <a:r>
                        <a:rPr lang="en-US" sz="1900" dirty="0"/>
                        <a:t>Normal Flow:</a:t>
                      </a:r>
                    </a:p>
                    <a:p>
                      <a:pPr marL="342900" indent="-342900">
                        <a:buFont typeface="+mj-lt"/>
                        <a:buAutoNum type="arabicPeriod"/>
                      </a:pPr>
                      <a:r>
                        <a:rPr lang="en-US" sz="1900" dirty="0"/>
                        <a:t>Actor clicks on “Room” tab</a:t>
                      </a:r>
                    </a:p>
                    <a:p>
                      <a:pPr marL="342900" indent="-342900">
                        <a:buFont typeface="+mj-lt"/>
                        <a:buAutoNum type="arabicPeriod"/>
                      </a:pPr>
                      <a:r>
                        <a:rPr lang="en-MY" sz="1900" dirty="0"/>
                        <a:t>The system shows the classes held in that specific room</a:t>
                      </a:r>
                    </a:p>
                    <a:p>
                      <a:pPr marL="342900" indent="-342900">
                        <a:buFont typeface="+mj-lt"/>
                        <a:buAutoNum type="arabicPeriod"/>
                      </a:pPr>
                      <a:r>
                        <a:rPr lang="en-MY" sz="1900" dirty="0"/>
                        <a:t>System allow or deny access if wrong</a:t>
                      </a:r>
                    </a:p>
                  </a:txBody>
                  <a:tcPr marL="98512" marR="98512" marT="49256" marB="49256"/>
                </a:tc>
                <a:extLst>
                  <a:ext uri="{0D108BD9-81ED-4DB2-BD59-A6C34878D82A}">
                    <a16:rowId xmlns:a16="http://schemas.microsoft.com/office/drawing/2014/main" val="2824869281"/>
                  </a:ext>
                </a:extLst>
              </a:tr>
            </a:tbl>
          </a:graphicData>
        </a:graphic>
      </p:graphicFrame>
    </p:spTree>
    <p:extLst>
      <p:ext uri="{BB962C8B-B14F-4D97-AF65-F5344CB8AC3E}">
        <p14:creationId xmlns:p14="http://schemas.microsoft.com/office/powerpoint/2010/main" val="329147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4BD90-84F7-402B-8E1D-125867DC60E0}"/>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UC002 – Room (cont.)</a:t>
            </a:r>
            <a:endParaRPr lang="en-MY" sz="3200">
              <a:solidFill>
                <a:schemeClr val="bg1"/>
              </a:solidFill>
            </a:endParaRPr>
          </a:p>
        </p:txBody>
      </p:sp>
      <p:graphicFrame>
        <p:nvGraphicFramePr>
          <p:cNvPr id="4" name="Table 4">
            <a:extLst>
              <a:ext uri="{FF2B5EF4-FFF2-40B4-BE49-F238E27FC236}">
                <a16:creationId xmlns:a16="http://schemas.microsoft.com/office/drawing/2014/main" id="{2C7EC787-25A0-4139-A2E6-E8FCCD1A93BA}"/>
              </a:ext>
            </a:extLst>
          </p:cNvPr>
          <p:cNvGraphicFramePr>
            <a:graphicFrameLocks noGrp="1"/>
          </p:cNvGraphicFramePr>
          <p:nvPr>
            <p:ph idx="1"/>
            <p:extLst>
              <p:ext uri="{D42A27DB-BD31-4B8C-83A1-F6EECF244321}">
                <p14:modId xmlns:p14="http://schemas.microsoft.com/office/powerpoint/2010/main" val="1426230496"/>
              </p:ext>
            </p:extLst>
          </p:nvPr>
        </p:nvGraphicFramePr>
        <p:xfrm>
          <a:off x="1158971" y="2201497"/>
          <a:ext cx="10372630" cy="3274150"/>
        </p:xfrm>
        <a:graphic>
          <a:graphicData uri="http://schemas.openxmlformats.org/drawingml/2006/table">
            <a:tbl>
              <a:tblPr firstRow="1" bandRow="1">
                <a:tableStyleId>{5C22544A-7EE6-4342-B048-85BDC9FD1C3A}</a:tableStyleId>
              </a:tblPr>
              <a:tblGrid>
                <a:gridCol w="10372630">
                  <a:extLst>
                    <a:ext uri="{9D8B030D-6E8A-4147-A177-3AD203B41FA5}">
                      <a16:colId xmlns:a16="http://schemas.microsoft.com/office/drawing/2014/main" val="3427248344"/>
                    </a:ext>
                  </a:extLst>
                </a:gridCol>
              </a:tblGrid>
              <a:tr h="699333">
                <a:tc>
                  <a:txBody>
                    <a:bodyPr/>
                    <a:lstStyle/>
                    <a:p>
                      <a:pPr algn="ctr"/>
                      <a:r>
                        <a:rPr lang="en-US" sz="3100" dirty="0"/>
                        <a:t>Use Case: Room</a:t>
                      </a:r>
                      <a:endParaRPr lang="en-MY" sz="3100" dirty="0"/>
                    </a:p>
                  </a:txBody>
                  <a:tcPr marL="158939" marR="158939" marT="79470" marB="79470"/>
                </a:tc>
                <a:extLst>
                  <a:ext uri="{0D108BD9-81ED-4DB2-BD59-A6C34878D82A}">
                    <a16:rowId xmlns:a16="http://schemas.microsoft.com/office/drawing/2014/main" val="2262326554"/>
                  </a:ext>
                </a:extLst>
              </a:tr>
              <a:tr h="699333">
                <a:tc>
                  <a:txBody>
                    <a:bodyPr/>
                    <a:lstStyle/>
                    <a:p>
                      <a:r>
                        <a:rPr lang="en-US" sz="3100" dirty="0"/>
                        <a:t>Alternative Flow: None</a:t>
                      </a:r>
                      <a:endParaRPr lang="en-MY" sz="3100" dirty="0"/>
                    </a:p>
                  </a:txBody>
                  <a:tcPr marL="158939" marR="158939" marT="79470" marB="79470"/>
                </a:tc>
                <a:extLst>
                  <a:ext uri="{0D108BD9-81ED-4DB2-BD59-A6C34878D82A}">
                    <a16:rowId xmlns:a16="http://schemas.microsoft.com/office/drawing/2014/main" val="1988199637"/>
                  </a:ext>
                </a:extLst>
              </a:tr>
              <a:tr h="699333">
                <a:tc>
                  <a:txBody>
                    <a:bodyPr/>
                    <a:lstStyle/>
                    <a:p>
                      <a:r>
                        <a:rPr lang="en-US" sz="3100"/>
                        <a:t>Exception Flow: None</a:t>
                      </a:r>
                      <a:endParaRPr lang="en-MY" sz="3100"/>
                    </a:p>
                  </a:txBody>
                  <a:tcPr marL="158939" marR="158939" marT="79470" marB="79470"/>
                </a:tc>
                <a:extLst>
                  <a:ext uri="{0D108BD9-81ED-4DB2-BD59-A6C34878D82A}">
                    <a16:rowId xmlns:a16="http://schemas.microsoft.com/office/drawing/2014/main" val="4177371214"/>
                  </a:ext>
                </a:extLst>
              </a:tr>
              <a:tr h="1176151">
                <a:tc>
                  <a:txBody>
                    <a:bodyPr/>
                    <a:lstStyle/>
                    <a:p>
                      <a:r>
                        <a:rPr lang="en-US" sz="3100" dirty="0"/>
                        <a:t>Postcondition: Actor able to see the modules based on their roles</a:t>
                      </a:r>
                      <a:endParaRPr lang="en-MY" sz="3100" dirty="0"/>
                    </a:p>
                  </a:txBody>
                  <a:tcPr marL="158939" marR="158939" marT="79470" marB="79470"/>
                </a:tc>
                <a:extLst>
                  <a:ext uri="{0D108BD9-81ED-4DB2-BD59-A6C34878D82A}">
                    <a16:rowId xmlns:a16="http://schemas.microsoft.com/office/drawing/2014/main" val="3372824050"/>
                  </a:ext>
                </a:extLst>
              </a:tr>
            </a:tbl>
          </a:graphicData>
        </a:graphic>
      </p:graphicFrame>
    </p:spTree>
    <p:extLst>
      <p:ext uri="{BB962C8B-B14F-4D97-AF65-F5344CB8AC3E}">
        <p14:creationId xmlns:p14="http://schemas.microsoft.com/office/powerpoint/2010/main" val="647431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7B618-8C14-45AC-8A6F-23D485FCE7F7}"/>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UC003 – Student</a:t>
            </a:r>
            <a:endParaRPr lang="en-MY" sz="3200">
              <a:solidFill>
                <a:schemeClr val="bg1"/>
              </a:solidFill>
            </a:endParaRPr>
          </a:p>
        </p:txBody>
      </p:sp>
      <p:graphicFrame>
        <p:nvGraphicFramePr>
          <p:cNvPr id="4" name="Table 4">
            <a:extLst>
              <a:ext uri="{FF2B5EF4-FFF2-40B4-BE49-F238E27FC236}">
                <a16:creationId xmlns:a16="http://schemas.microsoft.com/office/drawing/2014/main" id="{651997EF-DE5F-4766-A998-76618D087249}"/>
              </a:ext>
            </a:extLst>
          </p:cNvPr>
          <p:cNvGraphicFramePr>
            <a:graphicFrameLocks noGrp="1"/>
          </p:cNvGraphicFramePr>
          <p:nvPr>
            <p:ph idx="1"/>
            <p:extLst>
              <p:ext uri="{D42A27DB-BD31-4B8C-83A1-F6EECF244321}">
                <p14:modId xmlns:p14="http://schemas.microsoft.com/office/powerpoint/2010/main" val="1755480325"/>
              </p:ext>
            </p:extLst>
          </p:nvPr>
        </p:nvGraphicFramePr>
        <p:xfrm>
          <a:off x="1157084" y="2132893"/>
          <a:ext cx="10374517" cy="4189233"/>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3295681615"/>
                    </a:ext>
                  </a:extLst>
                </a:gridCol>
              </a:tblGrid>
              <a:tr h="430669">
                <a:tc>
                  <a:txBody>
                    <a:bodyPr/>
                    <a:lstStyle/>
                    <a:p>
                      <a:pPr algn="ctr"/>
                      <a:r>
                        <a:rPr lang="en-US" sz="1900"/>
                        <a:t>Use Case: Student</a:t>
                      </a:r>
                      <a:endParaRPr lang="en-MY" sz="1900"/>
                    </a:p>
                  </a:txBody>
                  <a:tcPr marL="97879" marR="97879" marT="48940" marB="48940"/>
                </a:tc>
                <a:extLst>
                  <a:ext uri="{0D108BD9-81ED-4DB2-BD59-A6C34878D82A}">
                    <a16:rowId xmlns:a16="http://schemas.microsoft.com/office/drawing/2014/main" val="2752748366"/>
                  </a:ext>
                </a:extLst>
              </a:tr>
              <a:tr h="430669">
                <a:tc>
                  <a:txBody>
                    <a:bodyPr/>
                    <a:lstStyle/>
                    <a:p>
                      <a:r>
                        <a:rPr lang="en-US" sz="1900"/>
                        <a:t>Id: UC003</a:t>
                      </a:r>
                      <a:endParaRPr lang="en-MY" sz="1900"/>
                    </a:p>
                  </a:txBody>
                  <a:tcPr marL="97879" marR="97879" marT="48940" marB="48940"/>
                </a:tc>
                <a:extLst>
                  <a:ext uri="{0D108BD9-81ED-4DB2-BD59-A6C34878D82A}">
                    <a16:rowId xmlns:a16="http://schemas.microsoft.com/office/drawing/2014/main" val="2334740678"/>
                  </a:ext>
                </a:extLst>
              </a:tr>
              <a:tr h="430669">
                <a:tc>
                  <a:txBody>
                    <a:bodyPr/>
                    <a:lstStyle/>
                    <a:p>
                      <a:r>
                        <a:rPr lang="en-US" sz="1900"/>
                        <a:t>Description: View students’ timetable</a:t>
                      </a:r>
                      <a:endParaRPr lang="en-MY" sz="1900"/>
                    </a:p>
                  </a:txBody>
                  <a:tcPr marL="97879" marR="97879" marT="48940" marB="48940"/>
                </a:tc>
                <a:extLst>
                  <a:ext uri="{0D108BD9-81ED-4DB2-BD59-A6C34878D82A}">
                    <a16:rowId xmlns:a16="http://schemas.microsoft.com/office/drawing/2014/main" val="2967941713"/>
                  </a:ext>
                </a:extLst>
              </a:tr>
              <a:tr h="430669">
                <a:tc>
                  <a:txBody>
                    <a:bodyPr/>
                    <a:lstStyle/>
                    <a:p>
                      <a:r>
                        <a:rPr lang="en-US" sz="1900"/>
                        <a:t>Goal: Check students’ availability</a:t>
                      </a:r>
                      <a:endParaRPr lang="en-MY" sz="1900"/>
                    </a:p>
                  </a:txBody>
                  <a:tcPr marL="97879" marR="97879" marT="48940" marB="48940"/>
                </a:tc>
                <a:extLst>
                  <a:ext uri="{0D108BD9-81ED-4DB2-BD59-A6C34878D82A}">
                    <a16:rowId xmlns:a16="http://schemas.microsoft.com/office/drawing/2014/main" val="889315508"/>
                  </a:ext>
                </a:extLst>
              </a:tr>
              <a:tr h="430669">
                <a:tc>
                  <a:txBody>
                    <a:bodyPr/>
                    <a:lstStyle/>
                    <a:p>
                      <a:r>
                        <a:rPr lang="en-US" sz="1900"/>
                        <a:t>Actor: Student</a:t>
                      </a:r>
                      <a:endParaRPr lang="en-MY" sz="1900"/>
                    </a:p>
                  </a:txBody>
                  <a:tcPr marL="97879" marR="97879" marT="48940" marB="48940"/>
                </a:tc>
                <a:extLst>
                  <a:ext uri="{0D108BD9-81ED-4DB2-BD59-A6C34878D82A}">
                    <a16:rowId xmlns:a16="http://schemas.microsoft.com/office/drawing/2014/main" val="1208170068"/>
                  </a:ext>
                </a:extLst>
              </a:tr>
              <a:tr h="430669">
                <a:tc>
                  <a:txBody>
                    <a:bodyPr/>
                    <a:lstStyle/>
                    <a:p>
                      <a:r>
                        <a:rPr lang="en-US" sz="1900" dirty="0"/>
                        <a:t>Precondition: Actor needs to be logged in</a:t>
                      </a:r>
                      <a:endParaRPr lang="en-MY" sz="1900" dirty="0"/>
                    </a:p>
                  </a:txBody>
                  <a:tcPr marL="97879" marR="97879" marT="48940" marB="48940"/>
                </a:tc>
                <a:extLst>
                  <a:ext uri="{0D108BD9-81ED-4DB2-BD59-A6C34878D82A}">
                    <a16:rowId xmlns:a16="http://schemas.microsoft.com/office/drawing/2014/main" val="792307088"/>
                  </a:ext>
                </a:extLst>
              </a:tr>
              <a:tr h="1605219">
                <a:tc>
                  <a:txBody>
                    <a:bodyPr/>
                    <a:lstStyle/>
                    <a:p>
                      <a:r>
                        <a:rPr lang="en-US" sz="1900" dirty="0"/>
                        <a:t>Normal Flow:</a:t>
                      </a:r>
                    </a:p>
                    <a:p>
                      <a:pPr marL="342900" indent="-342900">
                        <a:buFont typeface="+mj-lt"/>
                        <a:buAutoNum type="arabicPeriod"/>
                      </a:pPr>
                      <a:r>
                        <a:rPr lang="en-MY" sz="1900" dirty="0"/>
                        <a:t>Actor clicks on “Student” tab</a:t>
                      </a:r>
                    </a:p>
                    <a:p>
                      <a:pPr marL="342900" indent="-342900">
                        <a:buFont typeface="+mj-lt"/>
                        <a:buAutoNum type="arabicPeriod"/>
                      </a:pPr>
                      <a:r>
                        <a:rPr lang="en-MY" sz="1900" dirty="0"/>
                        <a:t>The actor clicks the preferred intake to be viewed</a:t>
                      </a:r>
                    </a:p>
                    <a:p>
                      <a:pPr marL="342900" indent="-342900">
                        <a:buFont typeface="+mj-lt"/>
                        <a:buAutoNum type="arabicPeriod"/>
                      </a:pPr>
                      <a:r>
                        <a:rPr lang="en-MY" sz="1900" dirty="0"/>
                        <a:t>The actor click show “Show” to see the timetable of that specific intake</a:t>
                      </a:r>
                    </a:p>
                    <a:p>
                      <a:pPr marL="342900" indent="-342900">
                        <a:buFont typeface="+mj-lt"/>
                        <a:buAutoNum type="arabicPeriod"/>
                      </a:pPr>
                      <a:r>
                        <a:rPr lang="en-MY" sz="1900" dirty="0"/>
                        <a:t>The system shows the timetable of that specific intake</a:t>
                      </a:r>
                    </a:p>
                  </a:txBody>
                  <a:tcPr marL="97879" marR="97879" marT="48940" marB="48940"/>
                </a:tc>
                <a:extLst>
                  <a:ext uri="{0D108BD9-81ED-4DB2-BD59-A6C34878D82A}">
                    <a16:rowId xmlns:a16="http://schemas.microsoft.com/office/drawing/2014/main" val="1237937381"/>
                  </a:ext>
                </a:extLst>
              </a:tr>
            </a:tbl>
          </a:graphicData>
        </a:graphic>
      </p:graphicFrame>
    </p:spTree>
    <p:extLst>
      <p:ext uri="{BB962C8B-B14F-4D97-AF65-F5344CB8AC3E}">
        <p14:creationId xmlns:p14="http://schemas.microsoft.com/office/powerpoint/2010/main" val="107444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E63B0-38C7-4E69-B2A0-F92AFCE8C31F}"/>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UC003 – Student (cont.)</a:t>
            </a:r>
            <a:endParaRPr lang="en-MY" sz="3200">
              <a:solidFill>
                <a:schemeClr val="bg1"/>
              </a:solidFill>
            </a:endParaRPr>
          </a:p>
        </p:txBody>
      </p:sp>
      <p:graphicFrame>
        <p:nvGraphicFramePr>
          <p:cNvPr id="7" name="Table 7">
            <a:extLst>
              <a:ext uri="{FF2B5EF4-FFF2-40B4-BE49-F238E27FC236}">
                <a16:creationId xmlns:a16="http://schemas.microsoft.com/office/drawing/2014/main" id="{C55B6136-387B-485D-8168-C5D520211B05}"/>
              </a:ext>
            </a:extLst>
          </p:cNvPr>
          <p:cNvGraphicFramePr>
            <a:graphicFrameLocks noGrp="1"/>
          </p:cNvGraphicFramePr>
          <p:nvPr>
            <p:ph idx="1"/>
            <p:extLst>
              <p:ext uri="{D42A27DB-BD31-4B8C-83A1-F6EECF244321}">
                <p14:modId xmlns:p14="http://schemas.microsoft.com/office/powerpoint/2010/main" val="3582100927"/>
              </p:ext>
            </p:extLst>
          </p:nvPr>
        </p:nvGraphicFramePr>
        <p:xfrm>
          <a:off x="1158972" y="2201280"/>
          <a:ext cx="10372630" cy="3274150"/>
        </p:xfrm>
        <a:graphic>
          <a:graphicData uri="http://schemas.openxmlformats.org/drawingml/2006/table">
            <a:tbl>
              <a:tblPr firstRow="1" bandRow="1">
                <a:tableStyleId>{5C22544A-7EE6-4342-B048-85BDC9FD1C3A}</a:tableStyleId>
              </a:tblPr>
              <a:tblGrid>
                <a:gridCol w="10372630">
                  <a:extLst>
                    <a:ext uri="{9D8B030D-6E8A-4147-A177-3AD203B41FA5}">
                      <a16:colId xmlns:a16="http://schemas.microsoft.com/office/drawing/2014/main" val="3930949673"/>
                    </a:ext>
                  </a:extLst>
                </a:gridCol>
              </a:tblGrid>
              <a:tr h="699333">
                <a:tc>
                  <a:txBody>
                    <a:bodyPr/>
                    <a:lstStyle/>
                    <a:p>
                      <a:pPr algn="ctr"/>
                      <a:r>
                        <a:rPr lang="en-US" sz="3100" dirty="0"/>
                        <a:t>Use Case: Student</a:t>
                      </a:r>
                      <a:endParaRPr lang="en-MY" sz="3100" dirty="0"/>
                    </a:p>
                  </a:txBody>
                  <a:tcPr marL="158939" marR="158939" marT="79470" marB="79470"/>
                </a:tc>
                <a:extLst>
                  <a:ext uri="{0D108BD9-81ED-4DB2-BD59-A6C34878D82A}">
                    <a16:rowId xmlns:a16="http://schemas.microsoft.com/office/drawing/2014/main" val="3619732509"/>
                  </a:ext>
                </a:extLst>
              </a:tr>
              <a:tr h="699333">
                <a:tc>
                  <a:txBody>
                    <a:bodyPr/>
                    <a:lstStyle/>
                    <a:p>
                      <a:r>
                        <a:rPr lang="en-US" sz="3100"/>
                        <a:t>Alternative Flow: None</a:t>
                      </a:r>
                      <a:endParaRPr lang="en-MY" sz="3100"/>
                    </a:p>
                  </a:txBody>
                  <a:tcPr marL="158939" marR="158939" marT="79470" marB="79470"/>
                </a:tc>
                <a:extLst>
                  <a:ext uri="{0D108BD9-81ED-4DB2-BD59-A6C34878D82A}">
                    <a16:rowId xmlns:a16="http://schemas.microsoft.com/office/drawing/2014/main" val="2436375920"/>
                  </a:ext>
                </a:extLst>
              </a:tr>
              <a:tr h="699333">
                <a:tc>
                  <a:txBody>
                    <a:bodyPr/>
                    <a:lstStyle/>
                    <a:p>
                      <a:r>
                        <a:rPr lang="en-US" sz="3100" dirty="0"/>
                        <a:t>Exception Flow: None</a:t>
                      </a:r>
                      <a:endParaRPr lang="en-MY" sz="3100" dirty="0"/>
                    </a:p>
                  </a:txBody>
                  <a:tcPr marL="158939" marR="158939" marT="79470" marB="79470"/>
                </a:tc>
                <a:extLst>
                  <a:ext uri="{0D108BD9-81ED-4DB2-BD59-A6C34878D82A}">
                    <a16:rowId xmlns:a16="http://schemas.microsoft.com/office/drawing/2014/main" val="3528984341"/>
                  </a:ext>
                </a:extLst>
              </a:tr>
              <a:tr h="1176151">
                <a:tc>
                  <a:txBody>
                    <a:bodyPr/>
                    <a:lstStyle/>
                    <a:p>
                      <a:r>
                        <a:rPr lang="en-US" sz="3100" dirty="0"/>
                        <a:t>Postcondition: Actor able to see the modules based on their roles</a:t>
                      </a:r>
                      <a:endParaRPr lang="en-MY" sz="3100" dirty="0"/>
                    </a:p>
                  </a:txBody>
                  <a:tcPr marL="158939" marR="158939" marT="79470" marB="79470"/>
                </a:tc>
                <a:extLst>
                  <a:ext uri="{0D108BD9-81ED-4DB2-BD59-A6C34878D82A}">
                    <a16:rowId xmlns:a16="http://schemas.microsoft.com/office/drawing/2014/main" val="2346187357"/>
                  </a:ext>
                </a:extLst>
              </a:tr>
            </a:tbl>
          </a:graphicData>
        </a:graphic>
      </p:graphicFrame>
    </p:spTree>
    <p:extLst>
      <p:ext uri="{BB962C8B-B14F-4D97-AF65-F5344CB8AC3E}">
        <p14:creationId xmlns:p14="http://schemas.microsoft.com/office/powerpoint/2010/main" val="81235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qua and green fractal background like floral petal">
            <a:extLst>
              <a:ext uri="{FF2B5EF4-FFF2-40B4-BE49-F238E27FC236}">
                <a16:creationId xmlns:a16="http://schemas.microsoft.com/office/drawing/2014/main" id="{BF46200A-A219-4652-83F6-01B370972B55}"/>
              </a:ext>
            </a:extLst>
          </p:cNvPr>
          <p:cNvPicPr>
            <a:picLocks noChangeAspect="1"/>
          </p:cNvPicPr>
          <p:nvPr/>
        </p:nvPicPr>
        <p:blipFill rotWithShape="1">
          <a:blip r:embed="rId2"/>
          <a:srcRect t="7844" b="17161"/>
          <a:stretch/>
        </p:blipFill>
        <p:spPr>
          <a:xfrm>
            <a:off x="20" y="-1"/>
            <a:ext cx="12191980" cy="6857571"/>
          </a:xfrm>
          <a:prstGeom prst="rect">
            <a:avLst/>
          </a:prstGeom>
        </p:spPr>
      </p:pic>
      <p:sp>
        <p:nvSpPr>
          <p:cNvPr id="26" name="Rectangle 25">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AE34F-3D18-4BEA-8B4C-15AB63906BDB}"/>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dirty="0">
                <a:solidFill>
                  <a:schemeClr val="bg1"/>
                </a:solidFill>
              </a:rPr>
              <a:t>Introduction</a:t>
            </a:r>
          </a:p>
        </p:txBody>
      </p:sp>
    </p:spTree>
    <p:extLst>
      <p:ext uri="{BB962C8B-B14F-4D97-AF65-F5344CB8AC3E}">
        <p14:creationId xmlns:p14="http://schemas.microsoft.com/office/powerpoint/2010/main" val="403898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C3532-EA5F-406B-847B-E28F47949764}"/>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UC004 – Lecturer</a:t>
            </a:r>
            <a:endParaRPr lang="en-MY" sz="3200">
              <a:solidFill>
                <a:schemeClr val="bg1"/>
              </a:solidFill>
            </a:endParaRPr>
          </a:p>
        </p:txBody>
      </p:sp>
      <p:graphicFrame>
        <p:nvGraphicFramePr>
          <p:cNvPr id="4" name="Table 4">
            <a:extLst>
              <a:ext uri="{FF2B5EF4-FFF2-40B4-BE49-F238E27FC236}">
                <a16:creationId xmlns:a16="http://schemas.microsoft.com/office/drawing/2014/main" id="{C850A464-45EE-4900-BD26-F937E3342173}"/>
              </a:ext>
            </a:extLst>
          </p:cNvPr>
          <p:cNvGraphicFramePr>
            <a:graphicFrameLocks noGrp="1"/>
          </p:cNvGraphicFramePr>
          <p:nvPr>
            <p:ph idx="1"/>
            <p:extLst>
              <p:ext uri="{D42A27DB-BD31-4B8C-83A1-F6EECF244321}">
                <p14:modId xmlns:p14="http://schemas.microsoft.com/office/powerpoint/2010/main" val="330211250"/>
              </p:ext>
            </p:extLst>
          </p:nvPr>
        </p:nvGraphicFramePr>
        <p:xfrm>
          <a:off x="1157084" y="2132893"/>
          <a:ext cx="10374517" cy="4189233"/>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3407954019"/>
                    </a:ext>
                  </a:extLst>
                </a:gridCol>
              </a:tblGrid>
              <a:tr h="430669">
                <a:tc>
                  <a:txBody>
                    <a:bodyPr/>
                    <a:lstStyle/>
                    <a:p>
                      <a:pPr algn="ctr"/>
                      <a:r>
                        <a:rPr lang="en-US" sz="1900" dirty="0"/>
                        <a:t>Use Case: Lecturer</a:t>
                      </a:r>
                      <a:endParaRPr lang="en-MY" sz="1900" dirty="0"/>
                    </a:p>
                  </a:txBody>
                  <a:tcPr marL="97879" marR="97879" marT="48940" marB="48940"/>
                </a:tc>
                <a:extLst>
                  <a:ext uri="{0D108BD9-81ED-4DB2-BD59-A6C34878D82A}">
                    <a16:rowId xmlns:a16="http://schemas.microsoft.com/office/drawing/2014/main" val="1793422736"/>
                  </a:ext>
                </a:extLst>
              </a:tr>
              <a:tr h="430669">
                <a:tc>
                  <a:txBody>
                    <a:bodyPr/>
                    <a:lstStyle/>
                    <a:p>
                      <a:r>
                        <a:rPr lang="en-US" sz="1900"/>
                        <a:t>Id: UC004</a:t>
                      </a:r>
                      <a:endParaRPr lang="en-MY" sz="1900"/>
                    </a:p>
                  </a:txBody>
                  <a:tcPr marL="97879" marR="97879" marT="48940" marB="48940"/>
                </a:tc>
                <a:extLst>
                  <a:ext uri="{0D108BD9-81ED-4DB2-BD59-A6C34878D82A}">
                    <a16:rowId xmlns:a16="http://schemas.microsoft.com/office/drawing/2014/main" val="446882650"/>
                  </a:ext>
                </a:extLst>
              </a:tr>
              <a:tr h="430669">
                <a:tc>
                  <a:txBody>
                    <a:bodyPr/>
                    <a:lstStyle/>
                    <a:p>
                      <a:r>
                        <a:rPr lang="en-US" sz="1900"/>
                        <a:t>Description: View lecture timetable</a:t>
                      </a:r>
                      <a:endParaRPr lang="en-MY" sz="1900"/>
                    </a:p>
                  </a:txBody>
                  <a:tcPr marL="97879" marR="97879" marT="48940" marB="48940"/>
                </a:tc>
                <a:extLst>
                  <a:ext uri="{0D108BD9-81ED-4DB2-BD59-A6C34878D82A}">
                    <a16:rowId xmlns:a16="http://schemas.microsoft.com/office/drawing/2014/main" val="2199637763"/>
                  </a:ext>
                </a:extLst>
              </a:tr>
              <a:tr h="430669">
                <a:tc>
                  <a:txBody>
                    <a:bodyPr/>
                    <a:lstStyle/>
                    <a:p>
                      <a:r>
                        <a:rPr lang="en-US" sz="1900"/>
                        <a:t>Goal: To check when lecturer will take class</a:t>
                      </a:r>
                      <a:endParaRPr lang="en-MY" sz="1900"/>
                    </a:p>
                  </a:txBody>
                  <a:tcPr marL="97879" marR="97879" marT="48940" marB="48940"/>
                </a:tc>
                <a:extLst>
                  <a:ext uri="{0D108BD9-81ED-4DB2-BD59-A6C34878D82A}">
                    <a16:rowId xmlns:a16="http://schemas.microsoft.com/office/drawing/2014/main" val="1820052218"/>
                  </a:ext>
                </a:extLst>
              </a:tr>
              <a:tr h="430669">
                <a:tc>
                  <a:txBody>
                    <a:bodyPr/>
                    <a:lstStyle/>
                    <a:p>
                      <a:r>
                        <a:rPr lang="en-US" sz="1900"/>
                        <a:t>Actor: Lecturer</a:t>
                      </a:r>
                      <a:endParaRPr lang="en-MY" sz="1900"/>
                    </a:p>
                  </a:txBody>
                  <a:tcPr marL="97879" marR="97879" marT="48940" marB="48940"/>
                </a:tc>
                <a:extLst>
                  <a:ext uri="{0D108BD9-81ED-4DB2-BD59-A6C34878D82A}">
                    <a16:rowId xmlns:a16="http://schemas.microsoft.com/office/drawing/2014/main" val="4192827326"/>
                  </a:ext>
                </a:extLst>
              </a:tr>
              <a:tr h="430669">
                <a:tc>
                  <a:txBody>
                    <a:bodyPr/>
                    <a:lstStyle/>
                    <a:p>
                      <a:r>
                        <a:rPr lang="en-US" sz="1900"/>
                        <a:t>Precondition: Actor needs to be logged in</a:t>
                      </a:r>
                      <a:endParaRPr lang="en-MY" sz="1900"/>
                    </a:p>
                  </a:txBody>
                  <a:tcPr marL="97879" marR="97879" marT="48940" marB="48940"/>
                </a:tc>
                <a:extLst>
                  <a:ext uri="{0D108BD9-81ED-4DB2-BD59-A6C34878D82A}">
                    <a16:rowId xmlns:a16="http://schemas.microsoft.com/office/drawing/2014/main" val="2941480477"/>
                  </a:ext>
                </a:extLst>
              </a:tr>
              <a:tr h="1605219">
                <a:tc>
                  <a:txBody>
                    <a:bodyPr/>
                    <a:lstStyle/>
                    <a:p>
                      <a:r>
                        <a:rPr lang="en-US" sz="1900" dirty="0"/>
                        <a:t>Normal Flow:</a:t>
                      </a:r>
                    </a:p>
                    <a:p>
                      <a:pPr marL="342900" indent="-342900">
                        <a:buFont typeface="+mj-lt"/>
                        <a:buAutoNum type="arabicPeriod"/>
                      </a:pPr>
                      <a:r>
                        <a:rPr lang="en-US" sz="1900" dirty="0"/>
                        <a:t>Actor clicks on “Lecturer” tab</a:t>
                      </a:r>
                    </a:p>
                    <a:p>
                      <a:pPr marL="342900" indent="-342900">
                        <a:buFont typeface="+mj-lt"/>
                        <a:buAutoNum type="arabicPeriod"/>
                      </a:pPr>
                      <a:r>
                        <a:rPr lang="en-US" sz="1900" dirty="0"/>
                        <a:t>Actor selects the preferred lecture to be view</a:t>
                      </a:r>
                    </a:p>
                    <a:p>
                      <a:pPr marL="342900" indent="-342900">
                        <a:buFont typeface="+mj-lt"/>
                        <a:buAutoNum type="arabicPeriod"/>
                      </a:pPr>
                      <a:r>
                        <a:rPr lang="en-US" sz="1900" dirty="0"/>
                        <a:t>Actor clicks on “Show” for viewing timetable</a:t>
                      </a:r>
                    </a:p>
                    <a:p>
                      <a:pPr marL="342900" indent="-342900">
                        <a:buFont typeface="+mj-lt"/>
                        <a:buAutoNum type="arabicPeriod"/>
                      </a:pPr>
                      <a:r>
                        <a:rPr lang="en-US" sz="1900" dirty="0"/>
                        <a:t>System displays lecturer timetable</a:t>
                      </a:r>
                    </a:p>
                  </a:txBody>
                  <a:tcPr marL="97879" marR="97879" marT="48940" marB="48940"/>
                </a:tc>
                <a:extLst>
                  <a:ext uri="{0D108BD9-81ED-4DB2-BD59-A6C34878D82A}">
                    <a16:rowId xmlns:a16="http://schemas.microsoft.com/office/drawing/2014/main" val="723892226"/>
                  </a:ext>
                </a:extLst>
              </a:tr>
            </a:tbl>
          </a:graphicData>
        </a:graphic>
      </p:graphicFrame>
    </p:spTree>
    <p:extLst>
      <p:ext uri="{BB962C8B-B14F-4D97-AF65-F5344CB8AC3E}">
        <p14:creationId xmlns:p14="http://schemas.microsoft.com/office/powerpoint/2010/main" val="369214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EA5A0-1EB8-4F84-89A1-BBE82F2796E5}"/>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UC004 – Lecturer (cont.)</a:t>
            </a:r>
            <a:endParaRPr lang="en-MY" sz="3200">
              <a:solidFill>
                <a:schemeClr val="bg1"/>
              </a:solidFill>
            </a:endParaRPr>
          </a:p>
        </p:txBody>
      </p:sp>
      <p:graphicFrame>
        <p:nvGraphicFramePr>
          <p:cNvPr id="7" name="Table 7">
            <a:extLst>
              <a:ext uri="{FF2B5EF4-FFF2-40B4-BE49-F238E27FC236}">
                <a16:creationId xmlns:a16="http://schemas.microsoft.com/office/drawing/2014/main" id="{6B3DA3F5-019E-43A5-945B-53595DFBF1D2}"/>
              </a:ext>
            </a:extLst>
          </p:cNvPr>
          <p:cNvGraphicFramePr>
            <a:graphicFrameLocks noGrp="1"/>
          </p:cNvGraphicFramePr>
          <p:nvPr>
            <p:ph idx="1"/>
            <p:extLst>
              <p:ext uri="{D42A27DB-BD31-4B8C-83A1-F6EECF244321}">
                <p14:modId xmlns:p14="http://schemas.microsoft.com/office/powerpoint/2010/main" val="3622118308"/>
              </p:ext>
            </p:extLst>
          </p:nvPr>
        </p:nvGraphicFramePr>
        <p:xfrm>
          <a:off x="1157084" y="2201277"/>
          <a:ext cx="10372630" cy="3274150"/>
        </p:xfrm>
        <a:graphic>
          <a:graphicData uri="http://schemas.openxmlformats.org/drawingml/2006/table">
            <a:tbl>
              <a:tblPr firstRow="1" bandRow="1">
                <a:tableStyleId>{5C22544A-7EE6-4342-B048-85BDC9FD1C3A}</a:tableStyleId>
              </a:tblPr>
              <a:tblGrid>
                <a:gridCol w="10372630">
                  <a:extLst>
                    <a:ext uri="{9D8B030D-6E8A-4147-A177-3AD203B41FA5}">
                      <a16:colId xmlns:a16="http://schemas.microsoft.com/office/drawing/2014/main" val="4101093983"/>
                    </a:ext>
                  </a:extLst>
                </a:gridCol>
              </a:tblGrid>
              <a:tr h="699333">
                <a:tc>
                  <a:txBody>
                    <a:bodyPr/>
                    <a:lstStyle/>
                    <a:p>
                      <a:pPr algn="ctr"/>
                      <a:r>
                        <a:rPr lang="en-US" sz="3100" dirty="0"/>
                        <a:t>Use Case: Lecturer</a:t>
                      </a:r>
                      <a:endParaRPr lang="en-MY" sz="3100" dirty="0"/>
                    </a:p>
                  </a:txBody>
                  <a:tcPr marL="158939" marR="158939" marT="79470" marB="79470"/>
                </a:tc>
                <a:extLst>
                  <a:ext uri="{0D108BD9-81ED-4DB2-BD59-A6C34878D82A}">
                    <a16:rowId xmlns:a16="http://schemas.microsoft.com/office/drawing/2014/main" val="19785201"/>
                  </a:ext>
                </a:extLst>
              </a:tr>
              <a:tr h="699333">
                <a:tc>
                  <a:txBody>
                    <a:bodyPr/>
                    <a:lstStyle/>
                    <a:p>
                      <a:r>
                        <a:rPr lang="en-US" sz="3100"/>
                        <a:t>Alternative Flow: None</a:t>
                      </a:r>
                      <a:endParaRPr lang="en-MY" sz="3100"/>
                    </a:p>
                  </a:txBody>
                  <a:tcPr marL="158939" marR="158939" marT="79470" marB="79470"/>
                </a:tc>
                <a:extLst>
                  <a:ext uri="{0D108BD9-81ED-4DB2-BD59-A6C34878D82A}">
                    <a16:rowId xmlns:a16="http://schemas.microsoft.com/office/drawing/2014/main" val="3161660422"/>
                  </a:ext>
                </a:extLst>
              </a:tr>
              <a:tr h="699333">
                <a:tc>
                  <a:txBody>
                    <a:bodyPr/>
                    <a:lstStyle/>
                    <a:p>
                      <a:r>
                        <a:rPr lang="en-US" sz="3100"/>
                        <a:t>Exception Flow: None</a:t>
                      </a:r>
                      <a:endParaRPr lang="en-MY" sz="3100"/>
                    </a:p>
                  </a:txBody>
                  <a:tcPr marL="158939" marR="158939" marT="79470" marB="79470"/>
                </a:tc>
                <a:extLst>
                  <a:ext uri="{0D108BD9-81ED-4DB2-BD59-A6C34878D82A}">
                    <a16:rowId xmlns:a16="http://schemas.microsoft.com/office/drawing/2014/main" val="49450280"/>
                  </a:ext>
                </a:extLst>
              </a:tr>
              <a:tr h="1176151">
                <a:tc>
                  <a:txBody>
                    <a:bodyPr/>
                    <a:lstStyle/>
                    <a:p>
                      <a:r>
                        <a:rPr lang="en-US" sz="3100" dirty="0"/>
                        <a:t>Postcondition: Actor able to see the modules based on their roles</a:t>
                      </a:r>
                      <a:endParaRPr lang="en-MY" sz="3100" dirty="0"/>
                    </a:p>
                  </a:txBody>
                  <a:tcPr marL="158939" marR="158939" marT="79470" marB="79470"/>
                </a:tc>
                <a:extLst>
                  <a:ext uri="{0D108BD9-81ED-4DB2-BD59-A6C34878D82A}">
                    <a16:rowId xmlns:a16="http://schemas.microsoft.com/office/drawing/2014/main" val="465397164"/>
                  </a:ext>
                </a:extLst>
              </a:tr>
            </a:tbl>
          </a:graphicData>
        </a:graphic>
      </p:graphicFrame>
    </p:spTree>
    <p:extLst>
      <p:ext uri="{BB962C8B-B14F-4D97-AF65-F5344CB8AC3E}">
        <p14:creationId xmlns:p14="http://schemas.microsoft.com/office/powerpoint/2010/main" val="1076640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06F9-7C00-4E35-A5D8-D72F126AD038}"/>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UC005 – Clash Checker</a:t>
            </a:r>
            <a:endParaRPr lang="en-MY" sz="3200">
              <a:solidFill>
                <a:schemeClr val="bg1"/>
              </a:solidFill>
            </a:endParaRPr>
          </a:p>
        </p:txBody>
      </p:sp>
      <p:graphicFrame>
        <p:nvGraphicFramePr>
          <p:cNvPr id="4" name="Table 4">
            <a:extLst>
              <a:ext uri="{FF2B5EF4-FFF2-40B4-BE49-F238E27FC236}">
                <a16:creationId xmlns:a16="http://schemas.microsoft.com/office/drawing/2014/main" id="{3971F421-96A2-4A39-9A20-FCD2F113747F}"/>
              </a:ext>
            </a:extLst>
          </p:cNvPr>
          <p:cNvGraphicFramePr>
            <a:graphicFrameLocks noGrp="1"/>
          </p:cNvGraphicFramePr>
          <p:nvPr>
            <p:ph idx="1"/>
            <p:extLst>
              <p:ext uri="{D42A27DB-BD31-4B8C-83A1-F6EECF244321}">
                <p14:modId xmlns:p14="http://schemas.microsoft.com/office/powerpoint/2010/main" val="2180782051"/>
              </p:ext>
            </p:extLst>
          </p:nvPr>
        </p:nvGraphicFramePr>
        <p:xfrm>
          <a:off x="1157084" y="2132893"/>
          <a:ext cx="10374517" cy="4189233"/>
        </p:xfrm>
        <a:graphic>
          <a:graphicData uri="http://schemas.openxmlformats.org/drawingml/2006/table">
            <a:tbl>
              <a:tblPr firstRow="1" bandRow="1">
                <a:tableStyleId>{5C22544A-7EE6-4342-B048-85BDC9FD1C3A}</a:tableStyleId>
              </a:tblPr>
              <a:tblGrid>
                <a:gridCol w="10374517">
                  <a:extLst>
                    <a:ext uri="{9D8B030D-6E8A-4147-A177-3AD203B41FA5}">
                      <a16:colId xmlns:a16="http://schemas.microsoft.com/office/drawing/2014/main" val="2232539750"/>
                    </a:ext>
                  </a:extLst>
                </a:gridCol>
              </a:tblGrid>
              <a:tr h="430669">
                <a:tc>
                  <a:txBody>
                    <a:bodyPr/>
                    <a:lstStyle/>
                    <a:p>
                      <a:pPr algn="ctr"/>
                      <a:r>
                        <a:rPr lang="en-US" sz="1900" dirty="0"/>
                        <a:t>Use Case: Clash Checker</a:t>
                      </a:r>
                      <a:endParaRPr lang="en-MY" sz="1900" dirty="0"/>
                    </a:p>
                  </a:txBody>
                  <a:tcPr marL="97879" marR="97879" marT="48940" marB="48940"/>
                </a:tc>
                <a:extLst>
                  <a:ext uri="{0D108BD9-81ED-4DB2-BD59-A6C34878D82A}">
                    <a16:rowId xmlns:a16="http://schemas.microsoft.com/office/drawing/2014/main" val="952398975"/>
                  </a:ext>
                </a:extLst>
              </a:tr>
              <a:tr h="430669">
                <a:tc>
                  <a:txBody>
                    <a:bodyPr/>
                    <a:lstStyle/>
                    <a:p>
                      <a:r>
                        <a:rPr lang="en-US" sz="1900"/>
                        <a:t>Id: UC005</a:t>
                      </a:r>
                      <a:endParaRPr lang="en-MY" sz="1900"/>
                    </a:p>
                  </a:txBody>
                  <a:tcPr marL="97879" marR="97879" marT="48940" marB="48940"/>
                </a:tc>
                <a:extLst>
                  <a:ext uri="{0D108BD9-81ED-4DB2-BD59-A6C34878D82A}">
                    <a16:rowId xmlns:a16="http://schemas.microsoft.com/office/drawing/2014/main" val="818754523"/>
                  </a:ext>
                </a:extLst>
              </a:tr>
              <a:tr h="430669">
                <a:tc>
                  <a:txBody>
                    <a:bodyPr/>
                    <a:lstStyle/>
                    <a:p>
                      <a:r>
                        <a:rPr lang="en-US" sz="1900"/>
                        <a:t>Description: View clash checker timetable</a:t>
                      </a:r>
                      <a:endParaRPr lang="en-MY" sz="1900"/>
                    </a:p>
                  </a:txBody>
                  <a:tcPr marL="97879" marR="97879" marT="48940" marB="48940"/>
                </a:tc>
                <a:extLst>
                  <a:ext uri="{0D108BD9-81ED-4DB2-BD59-A6C34878D82A}">
                    <a16:rowId xmlns:a16="http://schemas.microsoft.com/office/drawing/2014/main" val="1918783445"/>
                  </a:ext>
                </a:extLst>
              </a:tr>
              <a:tr h="430669">
                <a:tc>
                  <a:txBody>
                    <a:bodyPr/>
                    <a:lstStyle/>
                    <a:p>
                      <a:r>
                        <a:rPr lang="en-US" sz="1900"/>
                        <a:t>Goal: To check subject that clashes</a:t>
                      </a:r>
                      <a:endParaRPr lang="en-MY" sz="1900"/>
                    </a:p>
                  </a:txBody>
                  <a:tcPr marL="97879" marR="97879" marT="48940" marB="48940"/>
                </a:tc>
                <a:extLst>
                  <a:ext uri="{0D108BD9-81ED-4DB2-BD59-A6C34878D82A}">
                    <a16:rowId xmlns:a16="http://schemas.microsoft.com/office/drawing/2014/main" val="1960586578"/>
                  </a:ext>
                </a:extLst>
              </a:tr>
              <a:tr h="430669">
                <a:tc>
                  <a:txBody>
                    <a:bodyPr/>
                    <a:lstStyle/>
                    <a:p>
                      <a:r>
                        <a:rPr lang="en-US" sz="1900"/>
                        <a:t>Actor: Student, Lecturer</a:t>
                      </a:r>
                      <a:endParaRPr lang="en-MY" sz="1900"/>
                    </a:p>
                  </a:txBody>
                  <a:tcPr marL="97879" marR="97879" marT="48940" marB="48940"/>
                </a:tc>
                <a:extLst>
                  <a:ext uri="{0D108BD9-81ED-4DB2-BD59-A6C34878D82A}">
                    <a16:rowId xmlns:a16="http://schemas.microsoft.com/office/drawing/2014/main" val="3477368592"/>
                  </a:ext>
                </a:extLst>
              </a:tr>
              <a:tr h="430669">
                <a:tc>
                  <a:txBody>
                    <a:bodyPr/>
                    <a:lstStyle/>
                    <a:p>
                      <a:r>
                        <a:rPr lang="en-US" sz="1900"/>
                        <a:t>Precondition: Actor needs to be logged in</a:t>
                      </a:r>
                      <a:endParaRPr lang="en-MY" sz="1900"/>
                    </a:p>
                  </a:txBody>
                  <a:tcPr marL="97879" marR="97879" marT="48940" marB="48940"/>
                </a:tc>
                <a:extLst>
                  <a:ext uri="{0D108BD9-81ED-4DB2-BD59-A6C34878D82A}">
                    <a16:rowId xmlns:a16="http://schemas.microsoft.com/office/drawing/2014/main" val="3339953805"/>
                  </a:ext>
                </a:extLst>
              </a:tr>
              <a:tr h="1605219">
                <a:tc>
                  <a:txBody>
                    <a:bodyPr/>
                    <a:lstStyle/>
                    <a:p>
                      <a:r>
                        <a:rPr lang="en-US" sz="1900" dirty="0"/>
                        <a:t>Normal Flow:</a:t>
                      </a:r>
                    </a:p>
                    <a:p>
                      <a:pPr marL="342900" indent="-342900">
                        <a:buFont typeface="+mj-lt"/>
                        <a:buAutoNum type="arabicPeriod"/>
                      </a:pPr>
                      <a:r>
                        <a:rPr lang="en-MY" sz="1900" dirty="0"/>
                        <a:t>Actor clicks on “Clash Checker” tab</a:t>
                      </a:r>
                    </a:p>
                    <a:p>
                      <a:pPr marL="342900" indent="-342900">
                        <a:buFont typeface="+mj-lt"/>
                        <a:buAutoNum type="arabicPeriod"/>
                      </a:pPr>
                      <a:r>
                        <a:rPr lang="en-MY" sz="1900" dirty="0"/>
                        <a:t>Actor adds subject</a:t>
                      </a:r>
                    </a:p>
                    <a:p>
                      <a:pPr marL="342900" indent="-342900">
                        <a:buFont typeface="+mj-lt"/>
                        <a:buAutoNum type="arabicPeriod"/>
                      </a:pPr>
                      <a:r>
                        <a:rPr lang="en-MY" sz="1900" dirty="0"/>
                        <a:t>Database returns subject with time and venue</a:t>
                      </a:r>
                    </a:p>
                    <a:p>
                      <a:pPr marL="342900" indent="-342900">
                        <a:buFont typeface="+mj-lt"/>
                        <a:buAutoNum type="arabicPeriod"/>
                      </a:pPr>
                      <a:r>
                        <a:rPr lang="en-MY" sz="1900" dirty="0"/>
                        <a:t>System display timetable of clashed subject</a:t>
                      </a:r>
                    </a:p>
                  </a:txBody>
                  <a:tcPr marL="97879" marR="97879" marT="48940" marB="48940"/>
                </a:tc>
                <a:extLst>
                  <a:ext uri="{0D108BD9-81ED-4DB2-BD59-A6C34878D82A}">
                    <a16:rowId xmlns:a16="http://schemas.microsoft.com/office/drawing/2014/main" val="3618638935"/>
                  </a:ext>
                </a:extLst>
              </a:tr>
            </a:tbl>
          </a:graphicData>
        </a:graphic>
      </p:graphicFrame>
    </p:spTree>
    <p:extLst>
      <p:ext uri="{BB962C8B-B14F-4D97-AF65-F5344CB8AC3E}">
        <p14:creationId xmlns:p14="http://schemas.microsoft.com/office/powerpoint/2010/main" val="145995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414DB-3FB2-42FB-AC04-FF374BE2A9DB}"/>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UC005 – Clash Checker (cont.)</a:t>
            </a:r>
            <a:endParaRPr lang="en-MY" sz="3200">
              <a:solidFill>
                <a:schemeClr val="bg1"/>
              </a:solidFill>
            </a:endParaRPr>
          </a:p>
        </p:txBody>
      </p:sp>
      <p:graphicFrame>
        <p:nvGraphicFramePr>
          <p:cNvPr id="4" name="Table 4">
            <a:extLst>
              <a:ext uri="{FF2B5EF4-FFF2-40B4-BE49-F238E27FC236}">
                <a16:creationId xmlns:a16="http://schemas.microsoft.com/office/drawing/2014/main" id="{F649039C-1855-4DDA-BE8F-0A52AB05B299}"/>
              </a:ext>
            </a:extLst>
          </p:cNvPr>
          <p:cNvGraphicFramePr>
            <a:graphicFrameLocks noGrp="1"/>
          </p:cNvGraphicFramePr>
          <p:nvPr>
            <p:ph idx="1"/>
            <p:extLst>
              <p:ext uri="{D42A27DB-BD31-4B8C-83A1-F6EECF244321}">
                <p14:modId xmlns:p14="http://schemas.microsoft.com/office/powerpoint/2010/main" val="1445688164"/>
              </p:ext>
            </p:extLst>
          </p:nvPr>
        </p:nvGraphicFramePr>
        <p:xfrm>
          <a:off x="1158972" y="2201280"/>
          <a:ext cx="10372630" cy="3274150"/>
        </p:xfrm>
        <a:graphic>
          <a:graphicData uri="http://schemas.openxmlformats.org/drawingml/2006/table">
            <a:tbl>
              <a:tblPr firstRow="1" bandRow="1">
                <a:tableStyleId>{5C22544A-7EE6-4342-B048-85BDC9FD1C3A}</a:tableStyleId>
              </a:tblPr>
              <a:tblGrid>
                <a:gridCol w="10372630">
                  <a:extLst>
                    <a:ext uri="{9D8B030D-6E8A-4147-A177-3AD203B41FA5}">
                      <a16:colId xmlns:a16="http://schemas.microsoft.com/office/drawing/2014/main" val="1084526388"/>
                    </a:ext>
                  </a:extLst>
                </a:gridCol>
              </a:tblGrid>
              <a:tr h="699333">
                <a:tc>
                  <a:txBody>
                    <a:bodyPr/>
                    <a:lstStyle/>
                    <a:p>
                      <a:pPr algn="ctr"/>
                      <a:r>
                        <a:rPr lang="en-US" sz="3100" dirty="0"/>
                        <a:t>Use case: Clash Checker</a:t>
                      </a:r>
                      <a:endParaRPr lang="en-MY" sz="3100" dirty="0"/>
                    </a:p>
                  </a:txBody>
                  <a:tcPr marL="158939" marR="158939" marT="79470" marB="79470"/>
                </a:tc>
                <a:extLst>
                  <a:ext uri="{0D108BD9-81ED-4DB2-BD59-A6C34878D82A}">
                    <a16:rowId xmlns:a16="http://schemas.microsoft.com/office/drawing/2014/main" val="3979544479"/>
                  </a:ext>
                </a:extLst>
              </a:tr>
              <a:tr h="699333">
                <a:tc>
                  <a:txBody>
                    <a:bodyPr/>
                    <a:lstStyle/>
                    <a:p>
                      <a:r>
                        <a:rPr lang="en-US" sz="3100"/>
                        <a:t>Alternative Flow: None</a:t>
                      </a:r>
                      <a:endParaRPr lang="en-MY" sz="3100"/>
                    </a:p>
                  </a:txBody>
                  <a:tcPr marL="158939" marR="158939" marT="79470" marB="79470"/>
                </a:tc>
                <a:extLst>
                  <a:ext uri="{0D108BD9-81ED-4DB2-BD59-A6C34878D82A}">
                    <a16:rowId xmlns:a16="http://schemas.microsoft.com/office/drawing/2014/main" val="754749034"/>
                  </a:ext>
                </a:extLst>
              </a:tr>
              <a:tr h="699333">
                <a:tc>
                  <a:txBody>
                    <a:bodyPr/>
                    <a:lstStyle/>
                    <a:p>
                      <a:r>
                        <a:rPr lang="en-US" sz="3100"/>
                        <a:t>Exception Flow: None</a:t>
                      </a:r>
                      <a:endParaRPr lang="en-MY" sz="3100"/>
                    </a:p>
                  </a:txBody>
                  <a:tcPr marL="158939" marR="158939" marT="79470" marB="79470"/>
                </a:tc>
                <a:extLst>
                  <a:ext uri="{0D108BD9-81ED-4DB2-BD59-A6C34878D82A}">
                    <a16:rowId xmlns:a16="http://schemas.microsoft.com/office/drawing/2014/main" val="789875458"/>
                  </a:ext>
                </a:extLst>
              </a:tr>
              <a:tr h="1176151">
                <a:tc>
                  <a:txBody>
                    <a:bodyPr/>
                    <a:lstStyle/>
                    <a:p>
                      <a:r>
                        <a:rPr lang="en-US" sz="3100" dirty="0"/>
                        <a:t>Postcondition: Actor able to see the modules based on their roles</a:t>
                      </a:r>
                      <a:endParaRPr lang="en-MY" sz="3100" dirty="0"/>
                    </a:p>
                  </a:txBody>
                  <a:tcPr marL="158939" marR="158939" marT="79470" marB="79470"/>
                </a:tc>
                <a:extLst>
                  <a:ext uri="{0D108BD9-81ED-4DB2-BD59-A6C34878D82A}">
                    <a16:rowId xmlns:a16="http://schemas.microsoft.com/office/drawing/2014/main" val="2122512707"/>
                  </a:ext>
                </a:extLst>
              </a:tr>
            </a:tbl>
          </a:graphicData>
        </a:graphic>
      </p:graphicFrame>
    </p:spTree>
    <p:extLst>
      <p:ext uri="{BB962C8B-B14F-4D97-AF65-F5344CB8AC3E}">
        <p14:creationId xmlns:p14="http://schemas.microsoft.com/office/powerpoint/2010/main" val="12105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4" descr="A question mark of a typewriter type bar">
            <a:extLst>
              <a:ext uri="{FF2B5EF4-FFF2-40B4-BE49-F238E27FC236}">
                <a16:creationId xmlns:a16="http://schemas.microsoft.com/office/drawing/2014/main" id="{0CEB1374-EB55-4D72-A961-9D49FD04FEDB}"/>
              </a:ext>
            </a:extLst>
          </p:cNvPr>
          <p:cNvPicPr>
            <a:picLocks noChangeAspect="1"/>
          </p:cNvPicPr>
          <p:nvPr/>
        </p:nvPicPr>
        <p:blipFill rotWithShape="1">
          <a:blip r:embed="rId2"/>
          <a:srcRect t="13813" b="1923"/>
          <a:stretch/>
        </p:blipFill>
        <p:spPr>
          <a:xfrm>
            <a:off x="20" y="10"/>
            <a:ext cx="12191980" cy="6857990"/>
          </a:xfrm>
          <a:prstGeom prst="rect">
            <a:avLst/>
          </a:prstGeom>
        </p:spPr>
      </p:pic>
      <p:sp>
        <p:nvSpPr>
          <p:cNvPr id="72" name="Rectangle 71">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D673D-CB69-4E23-A96A-B2C5F3C48860}"/>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a:solidFill>
                  <a:schemeClr val="bg1"/>
                </a:solidFill>
              </a:rPr>
              <a:t>Non-Functional Requirement</a:t>
            </a:r>
          </a:p>
        </p:txBody>
      </p:sp>
    </p:spTree>
    <p:extLst>
      <p:ext uri="{BB962C8B-B14F-4D97-AF65-F5344CB8AC3E}">
        <p14:creationId xmlns:p14="http://schemas.microsoft.com/office/powerpoint/2010/main" val="343304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CF39-118D-45E8-8135-BDA4CCAFDB4F}"/>
              </a:ext>
            </a:extLst>
          </p:cNvPr>
          <p:cNvSpPr>
            <a:spLocks noGrp="1"/>
          </p:cNvSpPr>
          <p:nvPr>
            <p:ph type="title"/>
          </p:nvPr>
        </p:nvSpPr>
        <p:spPr/>
        <p:txBody>
          <a:bodyPr/>
          <a:lstStyle/>
          <a:p>
            <a:r>
              <a:rPr lang="en-US" dirty="0"/>
              <a:t>Performance Requirements</a:t>
            </a:r>
            <a:endParaRPr lang="en-MY" dirty="0"/>
          </a:p>
        </p:txBody>
      </p:sp>
      <p:sp>
        <p:nvSpPr>
          <p:cNvPr id="3" name="Content Placeholder 2">
            <a:extLst>
              <a:ext uri="{FF2B5EF4-FFF2-40B4-BE49-F238E27FC236}">
                <a16:creationId xmlns:a16="http://schemas.microsoft.com/office/drawing/2014/main" id="{35FEFE2F-371D-431F-B8FC-F40849B64BF5}"/>
              </a:ext>
            </a:extLst>
          </p:cNvPr>
          <p:cNvSpPr>
            <a:spLocks noGrp="1"/>
          </p:cNvSpPr>
          <p:nvPr>
            <p:ph idx="1"/>
          </p:nvPr>
        </p:nvSpPr>
        <p:spPr>
          <a:xfrm>
            <a:off x="1371600" y="2112264"/>
            <a:ext cx="10241280" cy="1012340"/>
          </a:xfrm>
        </p:spPr>
        <p:txBody>
          <a:bodyPr lIns="109728" tIns="109728" rIns="109728" bIns="91440" anchor="t"/>
          <a:lstStyle/>
          <a:p>
            <a:r>
              <a:rPr lang="en-MY" dirty="0">
                <a:ea typeface="+mn-lt"/>
                <a:cs typeface="+mn-lt"/>
              </a:rPr>
              <a:t>The system server shall be capable of supporting an arbitrary number of active users, that is, no application shall be lost under any circumstances.</a:t>
            </a:r>
            <a:endParaRPr lang="en-MY" dirty="0"/>
          </a:p>
        </p:txBody>
      </p:sp>
      <p:sp>
        <p:nvSpPr>
          <p:cNvPr id="5" name="Title 1">
            <a:extLst>
              <a:ext uri="{FF2B5EF4-FFF2-40B4-BE49-F238E27FC236}">
                <a16:creationId xmlns:a16="http://schemas.microsoft.com/office/drawing/2014/main" id="{5598ED73-7EC5-421D-87C4-1A6A24A2E505}"/>
              </a:ext>
            </a:extLst>
          </p:cNvPr>
          <p:cNvSpPr txBox="1">
            <a:spLocks/>
          </p:cNvSpPr>
          <p:nvPr/>
        </p:nvSpPr>
        <p:spPr>
          <a:xfrm>
            <a:off x="1404651" y="3509349"/>
            <a:ext cx="10241280" cy="747862"/>
          </a:xfrm>
          <a:prstGeom prst="rect">
            <a:avLst/>
          </a:prstGeom>
        </p:spPr>
        <p:txBody>
          <a:bodyPr lIns="109728" tIns="109728" rIns="109728" bIns="91440" anchor="b"/>
          <a:lstStyle>
            <a:lvl1pPr algn="l" defTabSz="914400" rtl="0" eaLnBrk="1" latinLnBrk="0" hangingPunct="1">
              <a:lnSpc>
                <a:spcPct val="100000"/>
              </a:lnSpc>
              <a:spcBef>
                <a:spcPct val="0"/>
              </a:spcBef>
              <a:buNone/>
              <a:defRPr sz="3600" b="1" i="0" kern="1200" cap="none" spc="700" baseline="0">
                <a:solidFill>
                  <a:schemeClr val="tx1"/>
                </a:solidFill>
                <a:latin typeface="+mj-lt"/>
                <a:ea typeface="+mj-ea"/>
                <a:cs typeface="+mj-cs"/>
              </a:defRPr>
            </a:lvl1pPr>
          </a:lstStyle>
          <a:p>
            <a:r>
              <a:rPr lang="en-US" dirty="0"/>
              <a:t>Security Requirements</a:t>
            </a:r>
            <a:endParaRPr lang="en-MY" dirty="0" err="1"/>
          </a:p>
        </p:txBody>
      </p:sp>
      <p:sp>
        <p:nvSpPr>
          <p:cNvPr id="7" name="Content Placeholder 2">
            <a:extLst>
              <a:ext uri="{FF2B5EF4-FFF2-40B4-BE49-F238E27FC236}">
                <a16:creationId xmlns:a16="http://schemas.microsoft.com/office/drawing/2014/main" id="{80E94DFD-E218-4CB1-8ECF-65E7118B5284}"/>
              </a:ext>
            </a:extLst>
          </p:cNvPr>
          <p:cNvSpPr txBox="1">
            <a:spLocks/>
          </p:cNvSpPr>
          <p:nvPr/>
        </p:nvSpPr>
        <p:spPr>
          <a:xfrm>
            <a:off x="1404651" y="4311965"/>
            <a:ext cx="10241280" cy="1012340"/>
          </a:xfrm>
          <a:prstGeom prst="rect">
            <a:avLst/>
          </a:prstGeom>
        </p:spPr>
        <p:txBody>
          <a:bodyPr lIns="109728" tIns="109728" rIns="109728" bIns="91440" anchor="t"/>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13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13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spc="13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13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13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dirty="0">
                <a:ea typeface="+mn-lt"/>
                <a:cs typeface="+mn-lt"/>
              </a:rPr>
              <a:t>The system server shall be capable of supporting an arbitrary number of active users, and all input data must be validated against SQL statements.</a:t>
            </a:r>
            <a:endParaRPr lang="en-MY" dirty="0"/>
          </a:p>
        </p:txBody>
      </p:sp>
    </p:spTree>
    <p:extLst>
      <p:ext uri="{BB962C8B-B14F-4D97-AF65-F5344CB8AC3E}">
        <p14:creationId xmlns:p14="http://schemas.microsoft.com/office/powerpoint/2010/main" val="3530951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14B9-50AE-4E3D-A6E3-4E17D02C2E08}"/>
              </a:ext>
            </a:extLst>
          </p:cNvPr>
          <p:cNvSpPr>
            <a:spLocks noGrp="1"/>
          </p:cNvSpPr>
          <p:nvPr>
            <p:ph type="title"/>
          </p:nvPr>
        </p:nvSpPr>
        <p:spPr>
          <a:xfrm>
            <a:off x="793214" y="795528"/>
            <a:ext cx="11398051" cy="1234440"/>
          </a:xfrm>
        </p:spPr>
        <p:txBody>
          <a:bodyPr/>
          <a:lstStyle/>
          <a:p>
            <a:r>
              <a:rPr lang="en-US" dirty="0"/>
              <a:t>Quality Attribute and Descriptions</a:t>
            </a:r>
          </a:p>
        </p:txBody>
      </p:sp>
      <p:graphicFrame>
        <p:nvGraphicFramePr>
          <p:cNvPr id="5" name="Content Placeholder 2">
            <a:extLst>
              <a:ext uri="{FF2B5EF4-FFF2-40B4-BE49-F238E27FC236}">
                <a16:creationId xmlns:a16="http://schemas.microsoft.com/office/drawing/2014/main" id="{8A271050-6713-48D4-B342-9A00682058A7}"/>
              </a:ext>
            </a:extLst>
          </p:cNvPr>
          <p:cNvGraphicFramePr>
            <a:graphicFrameLocks noGrp="1"/>
          </p:cNvGraphicFramePr>
          <p:nvPr>
            <p:ph idx="1"/>
          </p:nvPr>
        </p:nvGraphicFramePr>
        <p:xfrm>
          <a:off x="976829" y="2213252"/>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321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Writing an appointment on a paper agenda">
            <a:extLst>
              <a:ext uri="{FF2B5EF4-FFF2-40B4-BE49-F238E27FC236}">
                <a16:creationId xmlns:a16="http://schemas.microsoft.com/office/drawing/2014/main" id="{D5996FF9-6A7F-4B8C-B2F6-827D5BD443E4}"/>
              </a:ext>
            </a:extLst>
          </p:cNvPr>
          <p:cNvPicPr>
            <a:picLocks noChangeAspect="1"/>
          </p:cNvPicPr>
          <p:nvPr/>
        </p:nvPicPr>
        <p:blipFill rotWithShape="1">
          <a:blip r:embed="rId2"/>
          <a:srcRect t="15735"/>
          <a:stretch/>
        </p:blipFill>
        <p:spPr>
          <a:xfrm>
            <a:off x="20" y="-1"/>
            <a:ext cx="12191980" cy="6857571"/>
          </a:xfrm>
          <a:prstGeom prst="rect">
            <a:avLst/>
          </a:prstGeom>
        </p:spPr>
      </p:pic>
      <p:sp>
        <p:nvSpPr>
          <p:cNvPr id="44" name="Rectangle 4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A4CF9-8B8B-4B11-97F0-BF87802106F6}"/>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dirty="0">
                <a:solidFill>
                  <a:schemeClr val="bg1"/>
                </a:solidFill>
              </a:rPr>
              <a:t>Appendix</a:t>
            </a:r>
          </a:p>
        </p:txBody>
      </p:sp>
    </p:spTree>
    <p:extLst>
      <p:ext uri="{BB962C8B-B14F-4D97-AF65-F5344CB8AC3E}">
        <p14:creationId xmlns:p14="http://schemas.microsoft.com/office/powerpoint/2010/main" val="356856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60BE5C-C13A-4A2A-A215-FCE9605F77B4}"/>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Gantt Chart</a:t>
            </a:r>
          </a:p>
        </p:txBody>
      </p:sp>
      <p:pic>
        <p:nvPicPr>
          <p:cNvPr id="7" name="Content Placeholder 6">
            <a:extLst>
              <a:ext uri="{FF2B5EF4-FFF2-40B4-BE49-F238E27FC236}">
                <a16:creationId xmlns:a16="http://schemas.microsoft.com/office/drawing/2014/main" id="{2D6E9161-D5FA-45CD-9C7B-B5591C40DFAE}"/>
              </a:ext>
            </a:extLst>
          </p:cNvPr>
          <p:cNvPicPr>
            <a:picLocks noGrp="1" noChangeAspect="1"/>
          </p:cNvPicPr>
          <p:nvPr>
            <p:ph idx="1"/>
          </p:nvPr>
        </p:nvPicPr>
        <p:blipFill>
          <a:blip r:embed="rId2"/>
          <a:stretch>
            <a:fillRect/>
          </a:stretch>
        </p:blipFill>
        <p:spPr>
          <a:xfrm>
            <a:off x="4503619" y="1052092"/>
            <a:ext cx="7214138" cy="4761329"/>
          </a:xfrm>
          <a:prstGeom prst="rect">
            <a:avLst/>
          </a:prstGeom>
        </p:spPr>
      </p:pic>
    </p:spTree>
    <p:extLst>
      <p:ext uri="{BB962C8B-B14F-4D97-AF65-F5344CB8AC3E}">
        <p14:creationId xmlns:p14="http://schemas.microsoft.com/office/powerpoint/2010/main" val="40474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FC91BC-8F74-4E50-A0BE-248D271502B6}"/>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Sequence Diagram UC001</a:t>
            </a:r>
          </a:p>
        </p:txBody>
      </p:sp>
      <p:pic>
        <p:nvPicPr>
          <p:cNvPr id="7" name="Content Placeholder 6">
            <a:extLst>
              <a:ext uri="{FF2B5EF4-FFF2-40B4-BE49-F238E27FC236}">
                <a16:creationId xmlns:a16="http://schemas.microsoft.com/office/drawing/2014/main" id="{62E2B935-B911-4CA4-8B4C-6209A558FD9A}"/>
              </a:ext>
            </a:extLst>
          </p:cNvPr>
          <p:cNvPicPr>
            <a:picLocks noGrp="1" noChangeAspect="1"/>
          </p:cNvPicPr>
          <p:nvPr>
            <p:ph idx="1"/>
          </p:nvPr>
        </p:nvPicPr>
        <p:blipFill>
          <a:blip r:embed="rId2"/>
          <a:stretch>
            <a:fillRect/>
          </a:stretch>
        </p:blipFill>
        <p:spPr>
          <a:xfrm>
            <a:off x="4503619" y="1665293"/>
            <a:ext cx="7214138" cy="3534927"/>
          </a:xfrm>
          <a:prstGeom prst="rect">
            <a:avLst/>
          </a:prstGeom>
        </p:spPr>
      </p:pic>
    </p:spTree>
    <p:extLst>
      <p:ext uri="{BB962C8B-B14F-4D97-AF65-F5344CB8AC3E}">
        <p14:creationId xmlns:p14="http://schemas.microsoft.com/office/powerpoint/2010/main" val="244055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780A-2444-4662-ACAF-C3D308B475DA}"/>
              </a:ext>
            </a:extLst>
          </p:cNvPr>
          <p:cNvSpPr>
            <a:spLocks noGrp="1"/>
          </p:cNvSpPr>
          <p:nvPr>
            <p:ph type="title"/>
          </p:nvPr>
        </p:nvSpPr>
        <p:spPr/>
        <p:txBody>
          <a:bodyPr/>
          <a:lstStyle/>
          <a:p>
            <a:r>
              <a:rPr lang="en-US" dirty="0"/>
              <a:t>Purpose</a:t>
            </a:r>
            <a:endParaRPr lang="en-MY" dirty="0"/>
          </a:p>
        </p:txBody>
      </p:sp>
      <p:sp>
        <p:nvSpPr>
          <p:cNvPr id="3" name="Content Placeholder 2">
            <a:extLst>
              <a:ext uri="{FF2B5EF4-FFF2-40B4-BE49-F238E27FC236}">
                <a16:creationId xmlns:a16="http://schemas.microsoft.com/office/drawing/2014/main" id="{549BE900-B65B-410D-8FB6-EB8F02678AB1}"/>
              </a:ext>
            </a:extLst>
          </p:cNvPr>
          <p:cNvSpPr>
            <a:spLocks noGrp="1"/>
          </p:cNvSpPr>
          <p:nvPr>
            <p:ph idx="1"/>
          </p:nvPr>
        </p:nvSpPr>
        <p:spPr>
          <a:xfrm>
            <a:off x="1371601" y="2112264"/>
            <a:ext cx="10241279" cy="3959352"/>
          </a:xfrm>
        </p:spPr>
        <p:txBody>
          <a:bodyPr lIns="109728" tIns="109728" rIns="109728" bIns="91440" anchor="t"/>
          <a:lstStyle/>
          <a:p>
            <a:pPr marL="0" indent="0" algn="just">
              <a:buNone/>
            </a:pPr>
            <a:r>
              <a:rPr lang="en-MY" dirty="0">
                <a:ea typeface="+mn-lt"/>
                <a:cs typeface="+mn-lt"/>
              </a:rPr>
              <a:t>The criteria for FSKSM E-Learning are described in this SRS (Mobile). Use case diagrams, tables, and the intended GUI are used to explain the provided requirements. The target audience, which consists of stakeholders and user groups, may utilise the requirements description to: </a:t>
            </a:r>
          </a:p>
          <a:p>
            <a:r>
              <a:rPr lang="en-MY" dirty="0">
                <a:ea typeface="+mn-lt"/>
                <a:cs typeface="+mn-lt"/>
              </a:rPr>
              <a:t>Student from School of Computing, University Technology Malaysia (UTM). </a:t>
            </a:r>
          </a:p>
          <a:p>
            <a:r>
              <a:rPr lang="en-MY" dirty="0">
                <a:ea typeface="+mn-lt"/>
                <a:cs typeface="+mn-lt"/>
              </a:rPr>
              <a:t>Lecturer from School of Computing, UTM. </a:t>
            </a:r>
          </a:p>
          <a:p>
            <a:r>
              <a:rPr lang="en-MY" dirty="0">
                <a:ea typeface="+mn-lt"/>
                <a:cs typeface="+mn-lt"/>
              </a:rPr>
              <a:t>Dr Mohd. Razak bin </a:t>
            </a:r>
            <a:r>
              <a:rPr lang="en-MY" dirty="0" err="1">
                <a:ea typeface="+mn-lt"/>
                <a:cs typeface="+mn-lt"/>
              </a:rPr>
              <a:t>Samingan</a:t>
            </a:r>
            <a:r>
              <a:rPr lang="en-MY" dirty="0">
                <a:ea typeface="+mn-lt"/>
                <a:cs typeface="+mn-lt"/>
              </a:rPr>
              <a:t>, as the representative of FSKSM, UTM.</a:t>
            </a:r>
            <a:endParaRPr lang="en-MY" dirty="0"/>
          </a:p>
        </p:txBody>
      </p:sp>
    </p:spTree>
    <p:extLst>
      <p:ext uri="{BB962C8B-B14F-4D97-AF65-F5344CB8AC3E}">
        <p14:creationId xmlns:p14="http://schemas.microsoft.com/office/powerpoint/2010/main" val="359803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61AA1D7-EE09-40E4-B081-1FA4477CB116}"/>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Sequence Diagram UC002</a:t>
            </a:r>
          </a:p>
        </p:txBody>
      </p:sp>
      <p:pic>
        <p:nvPicPr>
          <p:cNvPr id="5" name="Content Placeholder 4">
            <a:extLst>
              <a:ext uri="{FF2B5EF4-FFF2-40B4-BE49-F238E27FC236}">
                <a16:creationId xmlns:a16="http://schemas.microsoft.com/office/drawing/2014/main" id="{E578146B-F20E-4B6D-948F-F0229AEE5682}"/>
              </a:ext>
            </a:extLst>
          </p:cNvPr>
          <p:cNvPicPr>
            <a:picLocks noGrp="1" noChangeAspect="1"/>
          </p:cNvPicPr>
          <p:nvPr>
            <p:ph idx="1"/>
          </p:nvPr>
        </p:nvPicPr>
        <p:blipFill>
          <a:blip r:embed="rId2"/>
          <a:stretch>
            <a:fillRect/>
          </a:stretch>
        </p:blipFill>
        <p:spPr>
          <a:xfrm>
            <a:off x="4503619" y="1647258"/>
            <a:ext cx="7214138" cy="3570998"/>
          </a:xfrm>
          <a:prstGeom prst="rect">
            <a:avLst/>
          </a:prstGeom>
        </p:spPr>
      </p:pic>
    </p:spTree>
    <p:extLst>
      <p:ext uri="{BB962C8B-B14F-4D97-AF65-F5344CB8AC3E}">
        <p14:creationId xmlns:p14="http://schemas.microsoft.com/office/powerpoint/2010/main" val="198959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6C35D43-AD64-43CA-AAC8-58333DE3F993}"/>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Sequence Diagram UC003</a:t>
            </a:r>
          </a:p>
        </p:txBody>
      </p:sp>
      <p:pic>
        <p:nvPicPr>
          <p:cNvPr id="5" name="Content Placeholder 4">
            <a:extLst>
              <a:ext uri="{FF2B5EF4-FFF2-40B4-BE49-F238E27FC236}">
                <a16:creationId xmlns:a16="http://schemas.microsoft.com/office/drawing/2014/main" id="{71A9FD7D-4952-47B2-B724-11E4476D7200}"/>
              </a:ext>
            </a:extLst>
          </p:cNvPr>
          <p:cNvPicPr>
            <a:picLocks noGrp="1" noChangeAspect="1"/>
          </p:cNvPicPr>
          <p:nvPr>
            <p:ph idx="1"/>
          </p:nvPr>
        </p:nvPicPr>
        <p:blipFill>
          <a:blip r:embed="rId2"/>
          <a:stretch>
            <a:fillRect/>
          </a:stretch>
        </p:blipFill>
        <p:spPr>
          <a:xfrm>
            <a:off x="4503619" y="1584134"/>
            <a:ext cx="7214138" cy="3697245"/>
          </a:xfrm>
          <a:prstGeom prst="rect">
            <a:avLst/>
          </a:prstGeom>
        </p:spPr>
      </p:pic>
    </p:spTree>
    <p:extLst>
      <p:ext uri="{BB962C8B-B14F-4D97-AF65-F5344CB8AC3E}">
        <p14:creationId xmlns:p14="http://schemas.microsoft.com/office/powerpoint/2010/main" val="356868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DEF02FB-C2AA-4BAB-B633-B3A947EE1124}"/>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Sequence Diagram UC004</a:t>
            </a:r>
          </a:p>
        </p:txBody>
      </p:sp>
      <p:pic>
        <p:nvPicPr>
          <p:cNvPr id="9" name="Content Placeholder 8">
            <a:extLst>
              <a:ext uri="{FF2B5EF4-FFF2-40B4-BE49-F238E27FC236}">
                <a16:creationId xmlns:a16="http://schemas.microsoft.com/office/drawing/2014/main" id="{53521590-2CB8-4472-9F64-33AC7CAC521A}"/>
              </a:ext>
            </a:extLst>
          </p:cNvPr>
          <p:cNvPicPr>
            <a:picLocks noGrp="1" noChangeAspect="1"/>
          </p:cNvPicPr>
          <p:nvPr>
            <p:ph idx="1"/>
          </p:nvPr>
        </p:nvPicPr>
        <p:blipFill>
          <a:blip r:embed="rId2"/>
          <a:stretch>
            <a:fillRect/>
          </a:stretch>
        </p:blipFill>
        <p:spPr>
          <a:xfrm>
            <a:off x="4503619" y="1502975"/>
            <a:ext cx="7214138" cy="3859563"/>
          </a:xfrm>
          <a:prstGeom prst="rect">
            <a:avLst/>
          </a:prstGeom>
        </p:spPr>
      </p:pic>
    </p:spTree>
    <p:extLst>
      <p:ext uri="{BB962C8B-B14F-4D97-AF65-F5344CB8AC3E}">
        <p14:creationId xmlns:p14="http://schemas.microsoft.com/office/powerpoint/2010/main" val="1177064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462955-9382-4636-9A1B-1F68EE34AD8E}"/>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cap="all" spc="750">
                <a:solidFill>
                  <a:schemeClr val="bg1"/>
                </a:solidFill>
              </a:rPr>
              <a:t>Sequence Diagram UC005</a:t>
            </a:r>
          </a:p>
        </p:txBody>
      </p:sp>
      <p:pic>
        <p:nvPicPr>
          <p:cNvPr id="5" name="Content Placeholder 4">
            <a:extLst>
              <a:ext uri="{FF2B5EF4-FFF2-40B4-BE49-F238E27FC236}">
                <a16:creationId xmlns:a16="http://schemas.microsoft.com/office/drawing/2014/main" id="{0296A1C0-907C-4D67-A508-728B75A9E3DA}"/>
              </a:ext>
            </a:extLst>
          </p:cNvPr>
          <p:cNvPicPr>
            <a:picLocks noGrp="1" noChangeAspect="1"/>
          </p:cNvPicPr>
          <p:nvPr>
            <p:ph idx="1"/>
          </p:nvPr>
        </p:nvPicPr>
        <p:blipFill>
          <a:blip r:embed="rId2"/>
          <a:stretch>
            <a:fillRect/>
          </a:stretch>
        </p:blipFill>
        <p:spPr>
          <a:xfrm>
            <a:off x="4503619" y="1106198"/>
            <a:ext cx="7214138" cy="4653117"/>
          </a:xfrm>
          <a:prstGeom prst="rect">
            <a:avLst/>
          </a:prstGeom>
        </p:spPr>
      </p:pic>
    </p:spTree>
    <p:extLst>
      <p:ext uri="{BB962C8B-B14F-4D97-AF65-F5344CB8AC3E}">
        <p14:creationId xmlns:p14="http://schemas.microsoft.com/office/powerpoint/2010/main" val="409256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7024-558D-4018-B08C-2A40E9EA0D0E}"/>
              </a:ext>
            </a:extLst>
          </p:cNvPr>
          <p:cNvSpPr>
            <a:spLocks noGrp="1"/>
          </p:cNvSpPr>
          <p:nvPr>
            <p:ph type="title"/>
          </p:nvPr>
        </p:nvSpPr>
        <p:spPr>
          <a:xfrm>
            <a:off x="1371600" y="409938"/>
            <a:ext cx="10241280" cy="1234440"/>
          </a:xfrm>
        </p:spPr>
        <p:txBody>
          <a:bodyPr/>
          <a:lstStyle/>
          <a:p>
            <a:r>
              <a:rPr lang="en-US"/>
              <a:t>Scope</a:t>
            </a:r>
            <a:endParaRPr lang="en-MY" dirty="0"/>
          </a:p>
        </p:txBody>
      </p:sp>
      <p:sp>
        <p:nvSpPr>
          <p:cNvPr id="3" name="Content Placeholder 2">
            <a:extLst>
              <a:ext uri="{FF2B5EF4-FFF2-40B4-BE49-F238E27FC236}">
                <a16:creationId xmlns:a16="http://schemas.microsoft.com/office/drawing/2014/main" id="{BCE9E2F3-2FBF-4793-8995-CC3D4BC08BD2}"/>
              </a:ext>
            </a:extLst>
          </p:cNvPr>
          <p:cNvSpPr>
            <a:spLocks noGrp="1"/>
          </p:cNvSpPr>
          <p:nvPr>
            <p:ph idx="1"/>
          </p:nvPr>
        </p:nvSpPr>
        <p:spPr>
          <a:xfrm>
            <a:off x="1371600" y="1992915"/>
            <a:ext cx="10241280" cy="3959352"/>
          </a:xfrm>
        </p:spPr>
        <p:txBody>
          <a:bodyPr lIns="109728" tIns="109728" rIns="109728" bIns="91440" anchor="t"/>
          <a:lstStyle/>
          <a:p>
            <a:pPr marL="0" indent="0">
              <a:buNone/>
            </a:pPr>
            <a:r>
              <a:rPr lang="en-MY" dirty="0">
                <a:ea typeface="+mn-lt"/>
                <a:cs typeface="+mn-lt"/>
              </a:rPr>
              <a:t>The modules of this system are student module, lecturer module.</a:t>
            </a:r>
          </a:p>
          <a:p>
            <a:pPr marL="0" indent="0">
              <a:lnSpc>
                <a:spcPct val="150000"/>
              </a:lnSpc>
              <a:buNone/>
            </a:pPr>
            <a:r>
              <a:rPr lang="en-MY" b="1" dirty="0">
                <a:ea typeface="+mn-lt"/>
                <a:cs typeface="+mn-lt"/>
              </a:rPr>
              <a:t>Scope of the student module</a:t>
            </a:r>
            <a:br>
              <a:rPr lang="en-MY" dirty="0">
                <a:ea typeface="+mn-lt"/>
                <a:cs typeface="+mn-lt"/>
              </a:rPr>
            </a:br>
            <a:r>
              <a:rPr lang="en-MY" dirty="0">
                <a:ea typeface="+mn-lt"/>
                <a:cs typeface="+mn-lt"/>
              </a:rPr>
              <a:t>1. Generate timetable based on current session with lecturer name.</a:t>
            </a:r>
            <a:br>
              <a:rPr lang="en-MY" dirty="0">
                <a:ea typeface="+mn-lt"/>
                <a:cs typeface="+mn-lt"/>
              </a:rPr>
            </a:br>
            <a:r>
              <a:rPr lang="en-MY" dirty="0">
                <a:ea typeface="+mn-lt"/>
                <a:cs typeface="+mn-lt"/>
              </a:rPr>
              <a:t>2. Generate current session timetable based on room number and level.</a:t>
            </a:r>
            <a:endParaRPr lang="en-MY" dirty="0"/>
          </a:p>
          <a:p>
            <a:pPr marL="0" indent="0">
              <a:lnSpc>
                <a:spcPct val="100000"/>
              </a:lnSpc>
              <a:buNone/>
            </a:pPr>
            <a:r>
              <a:rPr lang="en-MY" dirty="0">
                <a:ea typeface="+mn-lt"/>
                <a:cs typeface="+mn-lt"/>
              </a:rPr>
              <a:t>3. Generate student timetable based on their course code and intake.</a:t>
            </a:r>
            <a:endParaRPr lang="en-MY" dirty="0"/>
          </a:p>
          <a:p>
            <a:pPr marL="0" indent="0">
              <a:buNone/>
            </a:pPr>
            <a:br>
              <a:rPr lang="en-MY" dirty="0">
                <a:ea typeface="+mn-lt"/>
                <a:cs typeface="+mn-lt"/>
              </a:rPr>
            </a:br>
            <a:r>
              <a:rPr lang="en-MY" b="1" dirty="0">
                <a:ea typeface="+mn-lt"/>
                <a:cs typeface="+mn-lt"/>
              </a:rPr>
              <a:t>Scope of lecturer module</a:t>
            </a:r>
            <a:br>
              <a:rPr lang="en-MY" dirty="0">
                <a:ea typeface="+mn-lt"/>
                <a:cs typeface="+mn-lt"/>
              </a:rPr>
            </a:br>
            <a:r>
              <a:rPr lang="en-MY" dirty="0">
                <a:ea typeface="+mn-lt"/>
                <a:cs typeface="+mn-lt"/>
              </a:rPr>
              <a:t>1. Generate lecturer timetable based on their name.</a:t>
            </a:r>
          </a:p>
          <a:p>
            <a:pPr marL="0" indent="0">
              <a:lnSpc>
                <a:spcPct val="100000"/>
              </a:lnSpc>
              <a:buNone/>
            </a:pPr>
            <a:r>
              <a:rPr lang="en-MY" dirty="0">
                <a:ea typeface="+mn-lt"/>
                <a:cs typeface="+mn-lt"/>
              </a:rPr>
              <a:t>2. Generate current session timetable based on room number and level.</a:t>
            </a:r>
          </a:p>
          <a:p>
            <a:pPr marL="0" indent="0">
              <a:buNone/>
            </a:pPr>
            <a:endParaRPr lang="en-MY" dirty="0"/>
          </a:p>
        </p:txBody>
      </p:sp>
    </p:spTree>
    <p:extLst>
      <p:ext uri="{BB962C8B-B14F-4D97-AF65-F5344CB8AC3E}">
        <p14:creationId xmlns:p14="http://schemas.microsoft.com/office/powerpoint/2010/main" val="263456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Close up of basketball court lines">
            <a:extLst>
              <a:ext uri="{FF2B5EF4-FFF2-40B4-BE49-F238E27FC236}">
                <a16:creationId xmlns:a16="http://schemas.microsoft.com/office/drawing/2014/main" id="{FF9C1CC2-8495-4320-8FD6-A6DD4A8B7976}"/>
              </a:ext>
            </a:extLst>
          </p:cNvPr>
          <p:cNvPicPr>
            <a:picLocks noChangeAspect="1"/>
          </p:cNvPicPr>
          <p:nvPr/>
        </p:nvPicPr>
        <p:blipFill rotWithShape="1">
          <a:blip r:embed="rId2"/>
          <a:srcRect t="15709" b="26"/>
          <a:stretch/>
        </p:blipFill>
        <p:spPr>
          <a:xfrm>
            <a:off x="20" y="10"/>
            <a:ext cx="12191980" cy="6857990"/>
          </a:xfrm>
          <a:prstGeom prst="rect">
            <a:avLst/>
          </a:prstGeom>
        </p:spPr>
      </p:pic>
      <p:sp>
        <p:nvSpPr>
          <p:cNvPr id="43" name="Rectangle 42">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4D4B4-1139-4526-B9CD-9F5BE8A975AA}"/>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cap="all" spc="750" dirty="0">
                <a:solidFill>
                  <a:schemeClr val="bg1"/>
                </a:solidFill>
              </a:rPr>
              <a:t>Overall Description</a:t>
            </a:r>
          </a:p>
        </p:txBody>
      </p:sp>
    </p:spTree>
    <p:extLst>
      <p:ext uri="{BB962C8B-B14F-4D97-AF65-F5344CB8AC3E}">
        <p14:creationId xmlns:p14="http://schemas.microsoft.com/office/powerpoint/2010/main" val="116916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A525B-055A-44BE-8F72-789EBA79F542}"/>
              </a:ext>
            </a:extLst>
          </p:cNvPr>
          <p:cNvSpPr>
            <a:spLocks noGrp="1"/>
          </p:cNvSpPr>
          <p:nvPr>
            <p:ph type="title"/>
          </p:nvPr>
        </p:nvSpPr>
        <p:spPr>
          <a:xfrm>
            <a:off x="1371600" y="457200"/>
            <a:ext cx="4911393" cy="1556724"/>
          </a:xfrm>
        </p:spPr>
        <p:txBody>
          <a:bodyPr anchor="b">
            <a:normAutofit/>
          </a:bodyPr>
          <a:lstStyle/>
          <a:p>
            <a:r>
              <a:rPr lang="en-US" sz="3300"/>
              <a:t>Business Process Diagram</a:t>
            </a:r>
            <a:endParaRPr lang="en-MY" sz="3300"/>
          </a:p>
        </p:txBody>
      </p:sp>
      <p:sp>
        <p:nvSpPr>
          <p:cNvPr id="3" name="Content Placeholder 2">
            <a:extLst>
              <a:ext uri="{FF2B5EF4-FFF2-40B4-BE49-F238E27FC236}">
                <a16:creationId xmlns:a16="http://schemas.microsoft.com/office/drawing/2014/main" id="{5D0BDEC4-AB4F-42FC-98F2-C2DFD85A3AB4}"/>
              </a:ext>
            </a:extLst>
          </p:cNvPr>
          <p:cNvSpPr>
            <a:spLocks noGrp="1"/>
          </p:cNvSpPr>
          <p:nvPr>
            <p:ph idx="1"/>
          </p:nvPr>
        </p:nvSpPr>
        <p:spPr>
          <a:xfrm>
            <a:off x="1371601" y="2345635"/>
            <a:ext cx="4911392" cy="3583940"/>
          </a:xfrm>
        </p:spPr>
        <p:txBody>
          <a:bodyPr anchor="t">
            <a:normAutofit/>
          </a:bodyPr>
          <a:lstStyle/>
          <a:p>
            <a:r>
              <a:rPr lang="en-US" sz="1600" dirty="0"/>
              <a:t>End users of the system are consisting of “Student” and “Lecturer”. These different types of user may use mobile device, desktop computer or both as a frontend to access the system. </a:t>
            </a:r>
            <a:endParaRPr lang="en-US" sz="1600" b="1" dirty="0"/>
          </a:p>
          <a:p>
            <a:r>
              <a:rPr lang="en-US" sz="1600" b="1" dirty="0"/>
              <a:t>Student</a:t>
            </a:r>
            <a:r>
              <a:rPr lang="en-US" sz="1600" dirty="0"/>
              <a:t> – can click on their timetables for class, clash checker, room no and the list of all timetables for all courses. </a:t>
            </a:r>
          </a:p>
          <a:p>
            <a:r>
              <a:rPr lang="en-US" sz="1600" b="1" dirty="0"/>
              <a:t>Lecturer</a:t>
            </a:r>
            <a:r>
              <a:rPr lang="en-US" sz="1600" dirty="0"/>
              <a:t> – can view his/her schedule and locate his/her room number.</a:t>
            </a:r>
            <a:endParaRPr lang="en-MY" sz="1600" dirty="0"/>
          </a:p>
        </p:txBody>
      </p:sp>
      <p:pic>
        <p:nvPicPr>
          <p:cNvPr id="4" name="Picture 6" descr="Diagram&#10;&#10;Description automatically generated">
            <a:extLst>
              <a:ext uri="{FF2B5EF4-FFF2-40B4-BE49-F238E27FC236}">
                <a16:creationId xmlns:a16="http://schemas.microsoft.com/office/drawing/2014/main" id="{83842478-693A-436F-8AB8-BFB073111230}"/>
              </a:ext>
            </a:extLst>
          </p:cNvPr>
          <p:cNvPicPr>
            <a:picLocks noChangeAspect="1"/>
          </p:cNvPicPr>
          <p:nvPr/>
        </p:nvPicPr>
        <p:blipFill>
          <a:blip r:embed="rId2"/>
          <a:stretch>
            <a:fillRect/>
          </a:stretch>
        </p:blipFill>
        <p:spPr>
          <a:xfrm>
            <a:off x="6644639" y="1214588"/>
            <a:ext cx="5090161" cy="3957599"/>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47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8AADE7-777D-484B-B772-6041F9C27208}"/>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Hardware Interface</a:t>
            </a:r>
            <a:endParaRPr lang="en-MY" sz="3200">
              <a:solidFill>
                <a:schemeClr val="bg1"/>
              </a:solidFill>
            </a:endParaRPr>
          </a:p>
        </p:txBody>
      </p:sp>
      <p:graphicFrame>
        <p:nvGraphicFramePr>
          <p:cNvPr id="5" name="Content Placeholder 2">
            <a:extLst>
              <a:ext uri="{FF2B5EF4-FFF2-40B4-BE49-F238E27FC236}">
                <a16:creationId xmlns:a16="http://schemas.microsoft.com/office/drawing/2014/main" id="{D72AF635-DB7E-474D-B1E3-C85C9DA27426}"/>
              </a:ext>
            </a:extLst>
          </p:cNvPr>
          <p:cNvGraphicFramePr>
            <a:graphicFrameLocks noGrp="1"/>
          </p:cNvGraphicFramePr>
          <p:nvPr>
            <p:ph idx="1"/>
            <p:extLst>
              <p:ext uri="{D42A27DB-BD31-4B8C-83A1-F6EECF244321}">
                <p14:modId xmlns:p14="http://schemas.microsoft.com/office/powerpoint/2010/main" val="424522608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9065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B8C58-789B-4C37-B6FB-29E561A17339}"/>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Software Interface</a:t>
            </a:r>
            <a:endParaRPr lang="en-MY" sz="3200">
              <a:solidFill>
                <a:schemeClr val="bg1"/>
              </a:solidFill>
            </a:endParaRPr>
          </a:p>
        </p:txBody>
      </p:sp>
      <p:graphicFrame>
        <p:nvGraphicFramePr>
          <p:cNvPr id="5" name="Content Placeholder 2">
            <a:extLst>
              <a:ext uri="{FF2B5EF4-FFF2-40B4-BE49-F238E27FC236}">
                <a16:creationId xmlns:a16="http://schemas.microsoft.com/office/drawing/2014/main" id="{D366102D-D2CC-4681-A221-E80EA67192A2}"/>
              </a:ext>
            </a:extLst>
          </p:cNvPr>
          <p:cNvGraphicFramePr>
            <a:graphicFrameLocks noGrp="1"/>
          </p:cNvGraphicFramePr>
          <p:nvPr>
            <p:ph idx="1"/>
            <p:extLst>
              <p:ext uri="{D42A27DB-BD31-4B8C-83A1-F6EECF244321}">
                <p14:modId xmlns:p14="http://schemas.microsoft.com/office/powerpoint/2010/main" val="344820949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552434"/>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919</TotalTime>
  <Words>1618</Words>
  <Application>Microsoft Office PowerPoint</Application>
  <PresentationFormat>Widescreen</PresentationFormat>
  <Paragraphs>177</Paragraphs>
  <Slides>43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Gill Sans Nova</vt:lpstr>
      <vt:lpstr>GradientRiseVTI</vt:lpstr>
      <vt:lpstr>Software Requirements Specification (SRS) FSKSM Timetable Management System</vt:lpstr>
      <vt:lpstr>Table of Contents</vt:lpstr>
      <vt:lpstr>Introduction</vt:lpstr>
      <vt:lpstr>Purpose</vt:lpstr>
      <vt:lpstr>Scope</vt:lpstr>
      <vt:lpstr>Overall Description</vt:lpstr>
      <vt:lpstr>Business Process Diagram</vt:lpstr>
      <vt:lpstr>Hardware Interface</vt:lpstr>
      <vt:lpstr>Software Interface</vt:lpstr>
      <vt:lpstr>Communication Interface</vt:lpstr>
      <vt:lpstr>Operations</vt:lpstr>
      <vt:lpstr>Product Function</vt:lpstr>
      <vt:lpstr>User class and Characteristics</vt:lpstr>
      <vt:lpstr>Conceptual ERD</vt:lpstr>
      <vt:lpstr>Constraints</vt:lpstr>
      <vt:lpstr>External Interface Requirement</vt:lpstr>
      <vt:lpstr>User Interface</vt:lpstr>
      <vt:lpstr>User interface (cont.)</vt:lpstr>
      <vt:lpstr>User interface (cont.)</vt:lpstr>
      <vt:lpstr>User interface (cont.)</vt:lpstr>
      <vt:lpstr>User interface (cont.)</vt:lpstr>
      <vt:lpstr>User interface (cont.)</vt:lpstr>
      <vt:lpstr>System Features</vt:lpstr>
      <vt:lpstr>UC001 – Login</vt:lpstr>
      <vt:lpstr>UC001 – Login(cont.)</vt:lpstr>
      <vt:lpstr>UC002 – Room</vt:lpstr>
      <vt:lpstr>UC002 – Room (cont.)</vt:lpstr>
      <vt:lpstr>UC003 – Student</vt:lpstr>
      <vt:lpstr>UC003 – Student (cont.)</vt:lpstr>
      <vt:lpstr>UC004 – Lecturer</vt:lpstr>
      <vt:lpstr>UC004 – Lecturer (cont.)</vt:lpstr>
      <vt:lpstr>UC005 – Clash Checker</vt:lpstr>
      <vt:lpstr>UC005 – Clash Checker (cont.)</vt:lpstr>
      <vt:lpstr>Non-Functional Requirement</vt:lpstr>
      <vt:lpstr>Performance Requirements</vt:lpstr>
      <vt:lpstr>Quality Attribute and Descriptions</vt:lpstr>
      <vt:lpstr>Appendix</vt:lpstr>
      <vt:lpstr>Gantt Chart</vt:lpstr>
      <vt:lpstr>Sequence Diagram UC001</vt:lpstr>
      <vt:lpstr>Sequence Diagram UC002</vt:lpstr>
      <vt:lpstr>Sequence Diagram UC003</vt:lpstr>
      <vt:lpstr>Sequence Diagram UC004</vt:lpstr>
      <vt:lpstr>Sequence Diagram UC005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Requirements Specification (SRS) FSKSM Timetable Management System</dc:title>
  <dc:creator>MD YUSUF BIN FORKAN A19MJ0178</dc:creator>
  <cp:lastModifiedBy>MD YUSUF BIN FORKAN A19MJ0178</cp:lastModifiedBy>
  <cp:revision>171</cp:revision>
  <dcterms:created xsi:type="dcterms:W3CDTF">2022-01-03T04:20:10Z</dcterms:created>
  <dcterms:modified xsi:type="dcterms:W3CDTF">2022-01-08T16:55:06Z</dcterms:modified>
</cp:coreProperties>
</file>